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551" r:id="rId4"/>
    <p:sldId id="259" r:id="rId5"/>
    <p:sldId id="260" r:id="rId6"/>
    <p:sldId id="261" r:id="rId7"/>
    <p:sldId id="262" r:id="rId8"/>
    <p:sldId id="297" r:id="rId9"/>
    <p:sldId id="534" r:id="rId10"/>
    <p:sldId id="554" r:id="rId11"/>
    <p:sldId id="536" r:id="rId12"/>
    <p:sldId id="566" r:id="rId13"/>
    <p:sldId id="567" r:id="rId14"/>
    <p:sldId id="568" r:id="rId15"/>
    <p:sldId id="569" r:id="rId16"/>
    <p:sldId id="570" r:id="rId17"/>
    <p:sldId id="563" r:id="rId18"/>
    <p:sldId id="575" r:id="rId19"/>
    <p:sldId id="552" r:id="rId20"/>
    <p:sldId id="510" r:id="rId21"/>
    <p:sldId id="573" r:id="rId22"/>
    <p:sldId id="574" r:id="rId23"/>
    <p:sldId id="565" r:id="rId24"/>
    <p:sldId id="407" r:id="rId25"/>
    <p:sldId id="417" r:id="rId26"/>
    <p:sldId id="281" r:id="rId27"/>
    <p:sldId id="275" r:id="rId28"/>
    <p:sldId id="276" r:id="rId29"/>
    <p:sldId id="277" r:id="rId30"/>
    <p:sldId id="278" r:id="rId31"/>
    <p:sldId id="283" r:id="rId32"/>
    <p:sldId id="284" r:id="rId33"/>
    <p:sldId id="309" r:id="rId34"/>
    <p:sldId id="310" r:id="rId35"/>
    <p:sldId id="288" r:id="rId36"/>
    <p:sldId id="289" r:id="rId37"/>
    <p:sldId id="418" r:id="rId38"/>
    <p:sldId id="312" r:id="rId39"/>
    <p:sldId id="313" r:id="rId40"/>
    <p:sldId id="3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6/07/2022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6/07/2022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6/07/2022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6/07/2022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6/07/2022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6/07/2022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6/07/2022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6/07/2022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6/07/2022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6/07/2022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6/07/2022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7/6/2022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7/6/2022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7/6/2022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7/6/2022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6/07/2022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08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Zulhijjah</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08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Julai</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a:t>
            </a:r>
          </a:p>
          <a:p>
            <a:pPr algn="ctr" fontAlgn="auto">
              <a:spcBef>
                <a:spcPts val="0"/>
              </a:spcBef>
              <a:spcAft>
                <a:spcPts val="0"/>
              </a:spcAft>
              <a:defRPr/>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5181" y="457200"/>
            <a:ext cx="1361687"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821359"/>
            <a:ext cx="8836247"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err="1">
                <a:ln w="38100">
                  <a:solidFill>
                    <a:schemeClr val="tx1"/>
                  </a:solidFill>
                </a:ln>
                <a:solidFill>
                  <a:srgbClr val="FFFF00"/>
                </a:solidFill>
                <a:effectLst>
                  <a:outerShdw blurRad="76200" dist="50800" dir="5400000" algn="tl" rotWithShape="0">
                    <a:srgbClr val="000000">
                      <a:alpha val="65000"/>
                    </a:srgbClr>
                  </a:outerShdw>
                </a:effectLst>
                <a:latin typeface="Bernard MT Condensed" pitchFamily="18" charset="0"/>
              </a:rPr>
              <a:t>Jabatan</a:t>
            </a:r>
            <a:r>
              <a:rPr lang="en-US" sz="4400" b="1" spc="50" dirty="0">
                <a:ln w="38100">
                  <a:solidFill>
                    <a:schemeClr val="tx1"/>
                  </a:solidFill>
                </a:ln>
                <a:solidFill>
                  <a:srgbClr val="FFFF00"/>
                </a:solidFill>
                <a:effectLst>
                  <a:outerShdw blurRad="76200" dist="50800" dir="5400000" algn="tl" rotWithShape="0">
                    <a:srgbClr val="000000">
                      <a:alpha val="65000"/>
                    </a:srgbClr>
                  </a:outerShdw>
                </a:effectLst>
                <a:latin typeface="Bernard MT Condensed" pitchFamily="18" charset="0"/>
              </a:rPr>
              <a:t> H</a:t>
            </a:r>
            <a:r>
              <a:rPr lang="en-US" sz="4400" b="1" spc="50" dirty="0" smtClean="0">
                <a:ln w="38100">
                  <a:solidFill>
                    <a:schemeClr val="tx1"/>
                  </a:solidFill>
                </a:ln>
                <a:solidFill>
                  <a:srgbClr val="FFFF00"/>
                </a:solidFill>
                <a:effectLst>
                  <a:outerShdw blurRad="76200" dist="50800" dir="5400000" algn="tl" rotWithShape="0">
                    <a:srgbClr val="000000">
                      <a:alpha val="65000"/>
                    </a:srgbClr>
                  </a:outerShdw>
                </a:effectLst>
                <a:latin typeface="Bernard MT Condensed" pitchFamily="18" charset="0"/>
              </a:rPr>
              <a:t>al </a:t>
            </a:r>
            <a:r>
              <a:rPr lang="en-US" sz="4400" b="1" spc="50" dirty="0" err="1">
                <a:ln w="38100">
                  <a:solidFill>
                    <a:schemeClr val="tx1"/>
                  </a:solidFill>
                </a:ln>
                <a:solidFill>
                  <a:srgbClr val="FFFF00"/>
                </a:solidFill>
                <a:effectLst>
                  <a:outerShdw blurRad="76200" dist="50800" dir="5400000" algn="tl" rotWithShape="0">
                    <a:srgbClr val="000000">
                      <a:alpha val="65000"/>
                    </a:srgbClr>
                  </a:outerShdw>
                </a:effectLst>
                <a:latin typeface="Bernard MT Condensed" pitchFamily="18" charset="0"/>
              </a:rPr>
              <a:t>E</a:t>
            </a:r>
            <a:r>
              <a:rPr lang="en-US" sz="4400" b="1" spc="50" dirty="0" err="1" smtClean="0">
                <a:ln w="38100">
                  <a:solidFill>
                    <a:schemeClr val="tx1"/>
                  </a:solidFill>
                </a:ln>
                <a:solidFill>
                  <a:srgbClr val="FFFF00"/>
                </a:solidFill>
                <a:effectLst>
                  <a:outerShdw blurRad="76200" dist="50800" dir="5400000" algn="tl" rotWithShape="0">
                    <a:srgbClr val="000000">
                      <a:alpha val="65000"/>
                    </a:srgbClr>
                  </a:outerShdw>
                </a:effectLst>
                <a:latin typeface="Bernard MT Condensed" pitchFamily="18" charset="0"/>
              </a:rPr>
              <a:t>hwal</a:t>
            </a:r>
            <a:r>
              <a:rPr lang="en-US" sz="4400" b="1" spc="50" dirty="0" smtClean="0">
                <a:ln w="38100">
                  <a:solidFill>
                    <a:schemeClr val="tx1"/>
                  </a:solidFill>
                </a:ln>
                <a:solidFill>
                  <a:srgbClr val="FFFF00"/>
                </a:solidFill>
                <a:effectLst>
                  <a:outerShdw blurRad="76200" dist="50800" dir="5400000" algn="tl" rotWithShape="0">
                    <a:srgbClr val="000000">
                      <a:alpha val="65000"/>
                    </a:srgbClr>
                  </a:outerShdw>
                </a:effectLst>
                <a:latin typeface="Bernard MT Condensed" pitchFamily="18" charset="0"/>
              </a:rPr>
              <a:t> </a:t>
            </a:r>
            <a:r>
              <a:rPr lang="en-US" sz="4400" b="1" spc="50" dirty="0">
                <a:ln w="38100">
                  <a:solidFill>
                    <a:schemeClr val="tx1"/>
                  </a:solidFill>
                </a:ln>
                <a:solidFill>
                  <a:srgbClr val="FFFF00"/>
                </a:solidFill>
                <a:effectLst>
                  <a:outerShdw blurRad="76200" dist="50800" dir="5400000" algn="tl" rotWithShape="0">
                    <a:srgbClr val="000000">
                      <a:alpha val="65000"/>
                    </a:srgbClr>
                  </a:outerShdw>
                </a:effectLst>
                <a:latin typeface="Bernard MT Condensed" pitchFamily="18" charset="0"/>
              </a:rPr>
              <a:t>A</a:t>
            </a:r>
            <a:r>
              <a:rPr lang="en-US" sz="4400" b="1" spc="50" dirty="0" smtClean="0">
                <a:ln w="38100">
                  <a:solidFill>
                    <a:schemeClr val="tx1"/>
                  </a:solidFill>
                </a:ln>
                <a:solidFill>
                  <a:srgbClr val="FFFF00"/>
                </a:solidFill>
                <a:effectLst>
                  <a:outerShdw blurRad="76200" dist="50800" dir="5400000" algn="tl" rotWithShape="0">
                    <a:srgbClr val="000000">
                      <a:alpha val="65000"/>
                    </a:srgbClr>
                  </a:outerShdw>
                </a:effectLst>
                <a:latin typeface="Bernard MT Condensed" pitchFamily="18" charset="0"/>
              </a:rPr>
              <a:t>gama </a:t>
            </a:r>
            <a:r>
              <a:rPr lang="en-US" sz="4400" b="1" spc="50" dirty="0">
                <a:ln w="38100">
                  <a:solidFill>
                    <a:schemeClr val="tx1"/>
                  </a:solidFill>
                </a:ln>
                <a:solidFill>
                  <a:srgbClr val="FFFF00"/>
                </a:solidFill>
                <a:effectLst>
                  <a:outerShdw blurRad="76200" dist="50800" dir="5400000" algn="tl" rotWithShape="0">
                    <a:srgbClr val="000000">
                      <a:alpha val="65000"/>
                    </a:srgbClr>
                  </a:outerShdw>
                </a:effectLst>
                <a:latin typeface="Bernard MT Condensed" pitchFamily="18" charset="0"/>
              </a:rPr>
              <a:t>T</a:t>
            </a:r>
            <a:r>
              <a:rPr lang="en-US" sz="4400" b="1" spc="50" dirty="0" smtClean="0">
                <a:ln w="38100">
                  <a:solidFill>
                    <a:schemeClr val="tx1"/>
                  </a:solidFill>
                </a:ln>
                <a:solidFill>
                  <a:srgbClr val="FFFF00"/>
                </a:solidFill>
                <a:effectLst>
                  <a:outerShdw blurRad="76200" dist="50800" dir="5400000" algn="tl" rotWithShape="0">
                    <a:srgbClr val="000000">
                      <a:alpha val="65000"/>
                    </a:srgbClr>
                  </a:outerShdw>
                </a:effectLst>
                <a:latin typeface="Bernard MT Condensed" pitchFamily="18" charset="0"/>
              </a:rPr>
              <a:t>erengganu</a:t>
            </a:r>
            <a:endParaRPr lang="en-US" sz="4400" b="1" spc="50" dirty="0">
              <a:ln w="38100">
                <a:solidFill>
                  <a:schemeClr val="tx1"/>
                </a:solidFill>
              </a:ln>
              <a:solidFill>
                <a:srgbClr val="FFFF00"/>
              </a:soli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2514600" y="2590800"/>
            <a:ext cx="4343400" cy="720080"/>
          </a:xfrm>
          <a:prstGeom prst="rect">
            <a:avLst/>
          </a:prstGeom>
          <a:solidFill>
            <a:schemeClr val="bg1">
              <a:lumMod val="95000"/>
              <a:alpha val="71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KHUTBAH MULTIMEDIA</a:t>
            </a:r>
          </a:p>
          <a:p>
            <a:pPr marL="0" indent="0" algn="ctr">
              <a:buNone/>
            </a:pPr>
            <a:r>
              <a:rPr lang="ms-MY"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Siri: </a:t>
            </a:r>
            <a:r>
              <a:rPr lang="ms-MY"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27 / 2022</a:t>
            </a: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endParaRPr>
          </a:p>
        </p:txBody>
      </p:sp>
      <p:sp>
        <p:nvSpPr>
          <p:cNvPr id="7" name="Rectangle 6"/>
          <p:cNvSpPr/>
          <p:nvPr/>
        </p:nvSpPr>
        <p:spPr>
          <a:xfrm>
            <a:off x="229643" y="3764340"/>
            <a:ext cx="875276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3810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KELEBIHAN HARI ARAFAH </a:t>
            </a:r>
          </a:p>
          <a:p>
            <a:pPr algn="ctr"/>
            <a:r>
              <a:rPr lang="en-US" sz="4800" b="1" spc="50" dirty="0">
                <a:ln w="3810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DAN KEAJAIBAN DOA</a:t>
            </a:r>
          </a:p>
        </p:txBody>
      </p:sp>
    </p:spTree>
    <p:extLst>
      <p:ext uri="{BB962C8B-B14F-4D97-AF65-F5344CB8AC3E}">
        <p14:creationId xmlns:p14="http://schemas.microsoft.com/office/powerpoint/2010/main" val="2860590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114300" y="3859923"/>
            <a:ext cx="8839200" cy="23122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200" b="1" spc="50" dirty="0" smtClean="0">
                <a:ln w="11430"/>
                <a:solidFill>
                  <a:schemeClr val="tx1"/>
                </a:solidFill>
                <a:effectLst>
                  <a:outerShdw blurRad="76200" dist="50800" dir="5400000" algn="tl" rotWithShape="0">
                    <a:srgbClr val="000000">
                      <a:alpha val="65000"/>
                    </a:srgbClr>
                  </a:outerShdw>
                </a:effectLst>
              </a:rPr>
              <a:t>Maksudnya </a:t>
            </a:r>
            <a:r>
              <a:rPr lang="sv-SE" sz="3200" b="1" spc="50" dirty="0" smtClean="0">
                <a:ln w="11430"/>
                <a:solidFill>
                  <a:schemeClr val="tx2"/>
                </a:solidFill>
                <a:effectLst>
                  <a:outerShdw blurRad="76200" dist="50800" dir="5400000" algn="tl" rotWithShape="0">
                    <a:srgbClr val="000000">
                      <a:alpha val="65000"/>
                    </a:srgbClr>
                  </a:outerShdw>
                </a:effectLst>
              </a:rPr>
              <a:t>: </a:t>
            </a:r>
            <a:r>
              <a:rPr lang="sv-SE" sz="3200" b="1" spc="50" dirty="0">
                <a:ln w="11430"/>
                <a:solidFill>
                  <a:schemeClr val="tx2"/>
                </a:solidFill>
                <a:effectLst>
                  <a:outerShdw blurRad="76200" dist="50800" dir="5400000" algn="tl" rotWithShape="0">
                    <a:srgbClr val="000000">
                      <a:alpha val="65000"/>
                    </a:srgbClr>
                  </a:outerShdw>
                </a:effectLst>
              </a:rPr>
              <a:t>“Tidak ada satu hari yang lebih banyak dibebaskan hamba-Nya daripada api neraka berbanding dengan Hari </a:t>
            </a:r>
            <a:r>
              <a:rPr lang="sv-SE" sz="3200" b="1" spc="50" dirty="0" smtClean="0">
                <a:ln w="11430"/>
                <a:solidFill>
                  <a:schemeClr val="tx2"/>
                </a:solidFill>
                <a:effectLst>
                  <a:outerShdw blurRad="76200" dist="50800" dir="5400000" algn="tl" rotWithShape="0">
                    <a:srgbClr val="000000">
                      <a:alpha val="65000"/>
                    </a:srgbClr>
                  </a:outerShdw>
                </a:effectLst>
              </a:rPr>
              <a:t>Arafah.”</a:t>
            </a:r>
            <a:endParaRPr lang="sv-SE" sz="3200" b="1" spc="50" dirty="0">
              <a:ln w="11430"/>
              <a:solidFill>
                <a:schemeClr val="tx2"/>
              </a:solidFill>
              <a:effectLst>
                <a:outerShdw blurRad="76200" dist="50800" dir="5400000" algn="tl" rotWithShape="0">
                  <a:srgbClr val="000000">
                    <a:alpha val="65000"/>
                  </a:srgbClr>
                </a:outerShdw>
              </a:effectLst>
            </a:endParaRPr>
          </a:p>
        </p:txBody>
      </p:sp>
      <p:sp>
        <p:nvSpPr>
          <p:cNvPr id="8" name="Round Same Side Corner Rectangle 7"/>
          <p:cNvSpPr/>
          <p:nvPr/>
        </p:nvSpPr>
        <p:spPr>
          <a:xfrm>
            <a:off x="190500" y="151223"/>
            <a:ext cx="8763000" cy="763177"/>
          </a:xfrm>
          <a:prstGeom prst="round2SameRect">
            <a:avLst>
              <a:gd name="adj1" fmla="val 50000"/>
              <a:gd name="adj2" fmla="val 50000"/>
            </a:avLst>
          </a:prstGeom>
          <a:solidFill>
            <a:schemeClr val="tx2">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endParaRPr lang="en-US" sz="2800" dirty="0">
              <a:solidFill>
                <a:srgbClr val="00B0F0"/>
              </a:solidFill>
            </a:endParaRPr>
          </a:p>
        </p:txBody>
      </p:sp>
      <p:sp>
        <p:nvSpPr>
          <p:cNvPr id="2" name="Rectangle 1"/>
          <p:cNvSpPr/>
          <p:nvPr/>
        </p:nvSpPr>
        <p:spPr>
          <a:xfrm>
            <a:off x="304800" y="1295400"/>
            <a:ext cx="8421938" cy="2003625"/>
          </a:xfrm>
          <a:prstGeom prst="rect">
            <a:avLst/>
          </a:prstGeom>
        </p:spPr>
        <p:txBody>
          <a:bodyPr wrap="square">
            <a:spAutoFit/>
          </a:bodyPr>
          <a:lstStyle/>
          <a:p>
            <a:pPr algn="ctr" rtl="1">
              <a:lnSpc>
                <a:spcPct val="115000"/>
              </a:lnSpc>
              <a:spcAft>
                <a:spcPts val="0"/>
              </a:spcAft>
            </a:pPr>
            <a:r>
              <a:rPr lang="ar-SA" sz="5400" b="1" dirty="0">
                <a:latin typeface="Calibri" panose="020F0502020204030204" pitchFamily="34" charset="0"/>
                <a:ea typeface="Calibri" panose="020F0502020204030204" pitchFamily="34" charset="0"/>
                <a:cs typeface="Traditional Arabic" panose="02020603050405020304" pitchFamily="18" charset="-78"/>
              </a:rPr>
              <a:t>مَا مِنْ يَوْمٍ أَكْثَرَ مِنْ أَنْ يُعْتِقَ اللَّهُ فِيهِ عَبْدًا مِنَ النَّارِ مِنْ يَوْمِ عَرَفَةَ</a:t>
            </a:r>
            <a:endParaRPr lang="ms-MY" sz="5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6248400" y="6352880"/>
            <a:ext cx="2596160" cy="369332"/>
          </a:xfrm>
          <a:prstGeom prst="rect">
            <a:avLst/>
          </a:prstGeom>
        </p:spPr>
        <p:txBody>
          <a:bodyPr wrap="none">
            <a:spAutoFit/>
          </a:bodyPr>
          <a:lstStyle/>
          <a:p>
            <a:r>
              <a:rPr lang="sv-SE" b="1" spc="50" dirty="0">
                <a:ln w="11430"/>
                <a:solidFill>
                  <a:schemeClr val="tx2"/>
                </a:solidFill>
                <a:effectLst>
                  <a:outerShdw blurRad="76200" dist="50800" dir="5400000" algn="tl" rotWithShape="0">
                    <a:srgbClr val="000000">
                      <a:alpha val="65000"/>
                    </a:srgbClr>
                  </a:outerShdw>
                </a:effectLst>
              </a:rPr>
              <a:t> (Hadis riwayat </a:t>
            </a:r>
            <a:r>
              <a:rPr lang="sv-SE" b="1" spc="50" dirty="0" smtClean="0">
                <a:ln w="11430"/>
                <a:solidFill>
                  <a:schemeClr val="tx2"/>
                </a:solidFill>
                <a:effectLst>
                  <a:outerShdw blurRad="76200" dist="50800" dir="5400000" algn="tl" rotWithShape="0">
                    <a:srgbClr val="000000">
                      <a:alpha val="65000"/>
                    </a:srgbClr>
                  </a:outerShdw>
                </a:effectLst>
              </a:rPr>
              <a:t>Muslim)</a:t>
            </a:r>
            <a:endParaRPr lang="ms-MY" dirty="0"/>
          </a:p>
        </p:txBody>
      </p:sp>
    </p:spTree>
    <p:extLst>
      <p:ext uri="{BB962C8B-B14F-4D97-AF65-F5344CB8AC3E}">
        <p14:creationId xmlns:p14="http://schemas.microsoft.com/office/powerpoint/2010/main" val="688746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6000" r="-16000"/>
          </a:stretch>
        </a:blipFill>
        <a:effectLst/>
      </p:bgPr>
    </p:bg>
    <p:spTree>
      <p:nvGrpSpPr>
        <p:cNvPr id="1" name=""/>
        <p:cNvGrpSpPr/>
        <p:nvPr/>
      </p:nvGrpSpPr>
      <p:grpSpPr>
        <a:xfrm>
          <a:off x="0" y="0"/>
          <a:ext cx="0" cy="0"/>
          <a:chOff x="0" y="0"/>
          <a:chExt cx="0" cy="0"/>
        </a:xfrm>
      </p:grpSpPr>
      <p:sp>
        <p:nvSpPr>
          <p:cNvPr id="7" name="Oval 6"/>
          <p:cNvSpPr/>
          <p:nvPr/>
        </p:nvSpPr>
        <p:spPr>
          <a:xfrm>
            <a:off x="228600" y="665224"/>
            <a:ext cx="8610600" cy="4059176"/>
          </a:xfrm>
          <a:prstGeom prst="ellipse">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Hari </a:t>
            </a:r>
            <a:r>
              <a:rPr lang="ms-MY" sz="4400" dirty="0">
                <a:ln w="18415" cmpd="sng">
                  <a:solidFill>
                    <a:srgbClr val="FFFFFF"/>
                  </a:solidFill>
                  <a:prstDash val="solid"/>
                </a:ln>
                <a:solidFill>
                  <a:srgbClr val="FFFFFF"/>
                </a:solidFill>
                <a:effectLst>
                  <a:outerShdw blurRad="63500" dir="3600000" algn="tl" rotWithShape="0">
                    <a:srgbClr val="000000">
                      <a:alpha val="70000"/>
                    </a:srgbClr>
                  </a:outerShdw>
                </a:effectLst>
              </a:rPr>
              <a:t>di mana Allah mengkabulkan doa hambanya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laque 2"/>
          <p:cNvSpPr/>
          <p:nvPr/>
        </p:nvSpPr>
        <p:spPr>
          <a:xfrm>
            <a:off x="1181100" y="665224"/>
            <a:ext cx="6705600" cy="914400"/>
          </a:xfrm>
          <a:prstGeom prst="plaque">
            <a:avLst>
              <a:gd name="adj" fmla="val 50000"/>
            </a:avLst>
          </a:prstGeom>
          <a:blipFill>
            <a:blip r:embed="rId3">
              <a:duotone>
                <a:prstClr val="black"/>
                <a:schemeClr val="accent6">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endParaRPr lang="en-US" sz="3000" dirty="0"/>
          </a:p>
        </p:txBody>
      </p:sp>
      <p:sp>
        <p:nvSpPr>
          <p:cNvPr id="5" name="Rounded Rectangle 4"/>
          <p:cNvSpPr/>
          <p:nvPr/>
        </p:nvSpPr>
        <p:spPr>
          <a:xfrm>
            <a:off x="457200" y="4876800"/>
            <a:ext cx="7994248" cy="1600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600" b="1" spc="50" dirty="0">
                <a:ln w="11430"/>
                <a:solidFill>
                  <a:schemeClr val="tx2"/>
                </a:solidFill>
                <a:effectLst>
                  <a:outerShdw blurRad="76200" dist="50800" dir="5400000" algn="tl" rotWithShape="0">
                    <a:srgbClr val="000000">
                      <a:alpha val="65000"/>
                    </a:srgbClr>
                  </a:outerShdw>
                </a:effectLst>
              </a:rPr>
              <a:t>Justeru pada Hari Arafah ini, perbanyakkanlah berdoa</a:t>
            </a:r>
          </a:p>
        </p:txBody>
      </p:sp>
    </p:spTree>
    <p:extLst>
      <p:ext uri="{BB962C8B-B14F-4D97-AF65-F5344CB8AC3E}">
        <p14:creationId xmlns:p14="http://schemas.microsoft.com/office/powerpoint/2010/main" val="115790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150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114300" y="3859923"/>
            <a:ext cx="8839200" cy="23122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4000" b="1" spc="50" dirty="0" smtClean="0">
                <a:ln w="11430"/>
                <a:solidFill>
                  <a:schemeClr val="tx1"/>
                </a:solidFill>
                <a:effectLst>
                  <a:outerShdw blurRad="76200" dist="50800" dir="5400000" algn="tl" rotWithShape="0">
                    <a:srgbClr val="000000">
                      <a:alpha val="65000"/>
                    </a:srgbClr>
                  </a:outerShdw>
                </a:effectLst>
              </a:rPr>
              <a:t>Maksudnya </a:t>
            </a:r>
            <a:r>
              <a:rPr lang="sv-SE" sz="4000" b="1" spc="50" dirty="0">
                <a:ln w="11430"/>
                <a:solidFill>
                  <a:schemeClr val="tx2"/>
                </a:solidFill>
                <a:effectLst>
                  <a:outerShdw blurRad="76200" dist="50800" dir="5400000" algn="tl" rotWithShape="0">
                    <a:srgbClr val="000000">
                      <a:alpha val="65000"/>
                    </a:srgbClr>
                  </a:outerShdw>
                </a:effectLst>
              </a:rPr>
              <a:t>: </a:t>
            </a:r>
            <a:endParaRPr lang="sv-SE" sz="4000" b="1" spc="50" dirty="0" smtClean="0">
              <a:ln w="11430"/>
              <a:solidFill>
                <a:schemeClr val="tx2"/>
              </a:solidFill>
              <a:effectLst>
                <a:outerShdw blurRad="76200" dist="50800" dir="5400000" algn="tl" rotWithShape="0">
                  <a:srgbClr val="000000">
                    <a:alpha val="65000"/>
                  </a:srgbClr>
                </a:outerShdw>
              </a:effectLst>
            </a:endParaRPr>
          </a:p>
          <a:p>
            <a:pPr algn="ctr"/>
            <a:r>
              <a:rPr lang="sv-SE" sz="4000" b="1" spc="50" dirty="0" smtClean="0">
                <a:ln w="11430"/>
                <a:solidFill>
                  <a:schemeClr val="tx2"/>
                </a:solidFill>
                <a:effectLst>
                  <a:outerShdw blurRad="76200" dist="50800" dir="5400000" algn="tl" rotWithShape="0">
                    <a:srgbClr val="000000">
                      <a:alpha val="65000"/>
                    </a:srgbClr>
                  </a:outerShdw>
                </a:effectLst>
              </a:rPr>
              <a:t>“</a:t>
            </a:r>
            <a:r>
              <a:rPr lang="sv-SE" sz="4000" b="1" spc="50" dirty="0">
                <a:ln w="11430"/>
                <a:solidFill>
                  <a:schemeClr val="tx2"/>
                </a:solidFill>
                <a:effectLst>
                  <a:outerShdw blurRad="76200" dist="50800" dir="5400000" algn="tl" rotWithShape="0">
                    <a:srgbClr val="000000">
                      <a:alpha val="65000"/>
                    </a:srgbClr>
                  </a:outerShdw>
                </a:effectLst>
              </a:rPr>
              <a:t>Sebaik-baik doa adalah doa </a:t>
            </a:r>
            <a:endParaRPr lang="sv-SE" sz="4000" b="1" spc="50" dirty="0" smtClean="0">
              <a:ln w="11430"/>
              <a:solidFill>
                <a:schemeClr val="tx2"/>
              </a:solidFill>
              <a:effectLst>
                <a:outerShdw blurRad="76200" dist="50800" dir="5400000" algn="tl" rotWithShape="0">
                  <a:srgbClr val="000000">
                    <a:alpha val="65000"/>
                  </a:srgbClr>
                </a:outerShdw>
              </a:effectLst>
            </a:endParaRPr>
          </a:p>
          <a:p>
            <a:pPr algn="ctr"/>
            <a:r>
              <a:rPr lang="sv-SE" sz="4000" b="1" spc="50" dirty="0" smtClean="0">
                <a:ln w="11430"/>
                <a:solidFill>
                  <a:schemeClr val="tx2"/>
                </a:solidFill>
                <a:effectLst>
                  <a:outerShdw blurRad="76200" dist="50800" dir="5400000" algn="tl" rotWithShape="0">
                    <a:srgbClr val="000000">
                      <a:alpha val="65000"/>
                    </a:srgbClr>
                  </a:outerShdw>
                </a:effectLst>
              </a:rPr>
              <a:t>pada </a:t>
            </a:r>
            <a:r>
              <a:rPr lang="sv-SE" sz="4000" b="1" spc="50" dirty="0">
                <a:ln w="11430"/>
                <a:solidFill>
                  <a:schemeClr val="tx2"/>
                </a:solidFill>
                <a:effectLst>
                  <a:outerShdw blurRad="76200" dist="50800" dir="5400000" algn="tl" rotWithShape="0">
                    <a:srgbClr val="000000">
                      <a:alpha val="65000"/>
                    </a:srgbClr>
                  </a:outerShdw>
                </a:effectLst>
              </a:rPr>
              <a:t>Hari </a:t>
            </a:r>
            <a:r>
              <a:rPr lang="sv-SE" sz="4000" b="1" spc="50" dirty="0" smtClean="0">
                <a:ln w="11430"/>
                <a:solidFill>
                  <a:schemeClr val="tx2"/>
                </a:solidFill>
                <a:effectLst>
                  <a:outerShdw blurRad="76200" dist="50800" dir="5400000" algn="tl" rotWithShape="0">
                    <a:srgbClr val="000000">
                      <a:alpha val="65000"/>
                    </a:srgbClr>
                  </a:outerShdw>
                </a:effectLst>
              </a:rPr>
              <a:t>Arafah.”</a:t>
            </a:r>
            <a:endParaRPr lang="sv-SE" sz="4000" b="1" spc="50" dirty="0">
              <a:ln w="11430"/>
              <a:solidFill>
                <a:schemeClr val="tx2"/>
              </a:solidFill>
              <a:effectLst>
                <a:outerShdw blurRad="76200" dist="50800" dir="5400000" algn="tl" rotWithShape="0">
                  <a:srgbClr val="000000">
                    <a:alpha val="65000"/>
                  </a:srgbClr>
                </a:outerShdw>
              </a:effectLst>
            </a:endParaRPr>
          </a:p>
        </p:txBody>
      </p:sp>
      <p:sp>
        <p:nvSpPr>
          <p:cNvPr id="8" name="Round Same Side Corner Rectangle 7"/>
          <p:cNvSpPr/>
          <p:nvPr/>
        </p:nvSpPr>
        <p:spPr>
          <a:xfrm>
            <a:off x="190500" y="151223"/>
            <a:ext cx="8763000" cy="763177"/>
          </a:xfrm>
          <a:prstGeom prst="round2SameRect">
            <a:avLst>
              <a:gd name="adj1" fmla="val 50000"/>
              <a:gd name="adj2" fmla="val 50000"/>
            </a:avLst>
          </a:prstGeom>
          <a:solidFill>
            <a:schemeClr val="tx2">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endParaRPr lang="en-US" sz="2800" dirty="0">
              <a:solidFill>
                <a:srgbClr val="00B0F0"/>
              </a:solidFill>
            </a:endParaRPr>
          </a:p>
        </p:txBody>
      </p:sp>
      <p:sp>
        <p:nvSpPr>
          <p:cNvPr id="2" name="Rectangle 1"/>
          <p:cNvSpPr/>
          <p:nvPr/>
        </p:nvSpPr>
        <p:spPr>
          <a:xfrm>
            <a:off x="304800" y="1676729"/>
            <a:ext cx="8421938" cy="1260345"/>
          </a:xfrm>
          <a:prstGeom prst="rect">
            <a:avLst/>
          </a:prstGeom>
        </p:spPr>
        <p:txBody>
          <a:bodyPr wrap="square">
            <a:spAutoFit/>
          </a:bodyPr>
          <a:lstStyle/>
          <a:p>
            <a:pPr algn="ctr" rtl="1">
              <a:lnSpc>
                <a:spcPct val="115000"/>
              </a:lnSpc>
              <a:spcAft>
                <a:spcPts val="0"/>
              </a:spcAft>
            </a:pPr>
            <a:r>
              <a:rPr lang="ar-SA" sz="6600" b="1" dirty="0">
                <a:latin typeface="Calibri" panose="020F0502020204030204" pitchFamily="34" charset="0"/>
                <a:ea typeface="Calibri" panose="020F0502020204030204" pitchFamily="34" charset="0"/>
                <a:cs typeface="Traditional Arabic" panose="02020603050405020304" pitchFamily="18" charset="-78"/>
              </a:rPr>
              <a:t>خَيْرُ الدُّعَاءِ دُعَاءُ يَوْمِ عَرَفَةَ</a:t>
            </a:r>
            <a:endParaRPr lang="ms-MY" sz="6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5508261" y="6400800"/>
            <a:ext cx="3445239" cy="369332"/>
          </a:xfrm>
          <a:prstGeom prst="rect">
            <a:avLst/>
          </a:prstGeom>
        </p:spPr>
        <p:txBody>
          <a:bodyPr wrap="none">
            <a:spAutoFit/>
          </a:bodyPr>
          <a:lstStyle/>
          <a:p>
            <a:r>
              <a:rPr lang="sv-SE" b="1" spc="50" dirty="0">
                <a:ln w="11430"/>
                <a:solidFill>
                  <a:schemeClr val="tx2"/>
                </a:solidFill>
                <a:effectLst>
                  <a:outerShdw blurRad="76200" dist="50800" dir="5400000" algn="tl" rotWithShape="0">
                    <a:srgbClr val="000000">
                      <a:alpha val="65000"/>
                    </a:srgbClr>
                  </a:outerShdw>
                </a:effectLst>
              </a:rPr>
              <a:t> (Hadis riwayat </a:t>
            </a:r>
            <a:r>
              <a:rPr lang="sv-SE" b="1" spc="50" dirty="0" smtClean="0">
                <a:ln w="11430"/>
                <a:solidFill>
                  <a:schemeClr val="tx2"/>
                </a:solidFill>
                <a:effectLst>
                  <a:outerShdw blurRad="76200" dist="50800" dir="5400000" algn="tl" rotWithShape="0">
                    <a:srgbClr val="000000">
                      <a:alpha val="65000"/>
                    </a:srgbClr>
                  </a:outerShdw>
                </a:effectLst>
              </a:rPr>
              <a:t>Imam at-Tirmizi)</a:t>
            </a:r>
            <a:endParaRPr lang="ms-MY" dirty="0"/>
          </a:p>
        </p:txBody>
      </p:sp>
    </p:spTree>
    <p:extLst>
      <p:ext uri="{BB962C8B-B14F-4D97-AF65-F5344CB8AC3E}">
        <p14:creationId xmlns:p14="http://schemas.microsoft.com/office/powerpoint/2010/main" val="3464447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Oval 6"/>
          <p:cNvSpPr/>
          <p:nvPr/>
        </p:nvSpPr>
        <p:spPr>
          <a:xfrm>
            <a:off x="228600" y="1003464"/>
            <a:ext cx="8610600" cy="4863936"/>
          </a:xfrm>
          <a:prstGeom prst="ellipse">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000" dirty="0">
                <a:ln w="18415" cmpd="sng">
                  <a:solidFill>
                    <a:srgbClr val="FFFFFF"/>
                  </a:solidFill>
                  <a:prstDash val="solid"/>
                </a:ln>
                <a:solidFill>
                  <a:srgbClr val="FFFFFF"/>
                </a:solidFill>
                <a:effectLst>
                  <a:outerShdw blurRad="63500" dir="3600000" algn="tl" rotWithShape="0">
                    <a:srgbClr val="000000">
                      <a:alpha val="70000"/>
                    </a:srgbClr>
                  </a:outerShdw>
                </a:effectLst>
              </a:rPr>
              <a:t>Digalakkan memperbanyak zikir dan doa secara bersungguh pada hari Arafah kerana ini adalah sebaik-baik hari untuk </a:t>
            </a:r>
            <a:r>
              <a:rPr lang="ms-MY"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berdoa</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laque 2"/>
          <p:cNvSpPr/>
          <p:nvPr/>
        </p:nvSpPr>
        <p:spPr>
          <a:xfrm>
            <a:off x="228600" y="457200"/>
            <a:ext cx="8610600" cy="990600"/>
          </a:xfrm>
          <a:prstGeom prst="plaque">
            <a:avLst>
              <a:gd name="adj"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itchFamily="34" charset="0"/>
              </a:rPr>
              <a:t>Imam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itchFamily="34" charset="0"/>
              </a:rPr>
              <a:t>Nawawi</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itchFamily="34" charset="0"/>
              </a:rPr>
              <a:t>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itchFamily="34" charset="0"/>
              </a:rPr>
              <a:t>berkata</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itchFamily="34" charset="0"/>
              </a:rPr>
              <a:t> :</a:t>
            </a:r>
            <a:endPar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28278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Rounded Rectangle 5"/>
          <p:cNvSpPr/>
          <p:nvPr/>
        </p:nvSpPr>
        <p:spPr>
          <a:xfrm>
            <a:off x="4811484" y="228600"/>
            <a:ext cx="4109358" cy="2204357"/>
          </a:xfrm>
          <a:prstGeom prst="roundRect">
            <a:avLst/>
          </a:prstGeom>
          <a:solidFill>
            <a:schemeClr val="accent4">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4000" b="1" spc="50" dirty="0" smtClean="0">
                <a:ln w="11430"/>
                <a:solidFill>
                  <a:schemeClr val="accent4">
                    <a:lumMod val="50000"/>
                  </a:schemeClr>
                </a:solidFill>
                <a:effectLst>
                  <a:outerShdw blurRad="76200" dist="50800" dir="5400000" algn="tl" rotWithShape="0">
                    <a:srgbClr val="000000">
                      <a:alpha val="65000"/>
                    </a:srgbClr>
                  </a:outerShdw>
                </a:effectLst>
              </a:rPr>
              <a:t>Amat </a:t>
            </a:r>
            <a:r>
              <a:rPr lang="sv-SE" sz="4000" b="1" spc="50" dirty="0">
                <a:ln w="11430"/>
                <a:solidFill>
                  <a:schemeClr val="accent4">
                    <a:lumMod val="50000"/>
                  </a:schemeClr>
                </a:solidFill>
                <a:effectLst>
                  <a:outerShdw blurRad="76200" dist="50800" dir="5400000" algn="tl" rotWithShape="0">
                    <a:srgbClr val="000000">
                      <a:alpha val="65000"/>
                    </a:srgbClr>
                  </a:outerShdw>
                </a:effectLst>
              </a:rPr>
              <a:t>istimewa dan menakjubkan </a:t>
            </a:r>
          </a:p>
        </p:txBody>
      </p:sp>
      <p:sp>
        <p:nvSpPr>
          <p:cNvPr id="8" name="Rounded Rectangle 7"/>
          <p:cNvSpPr/>
          <p:nvPr/>
        </p:nvSpPr>
        <p:spPr>
          <a:xfrm>
            <a:off x="1806742" y="2837350"/>
            <a:ext cx="7114100" cy="1552734"/>
          </a:xfrm>
          <a:prstGeom prst="roundRect">
            <a:avLst/>
          </a:prstGeom>
          <a:solidFill>
            <a:schemeClr val="accent3">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200" b="1" spc="50" dirty="0" smtClean="0">
                <a:ln w="11430"/>
                <a:solidFill>
                  <a:schemeClr val="accent3">
                    <a:lumMod val="50000"/>
                  </a:schemeClr>
                </a:solidFill>
                <a:effectLst>
                  <a:outerShdw blurRad="76200" dist="50800" dir="5400000" algn="tl" rotWithShape="0">
                    <a:srgbClr val="000000">
                      <a:alpha val="65000"/>
                    </a:srgbClr>
                  </a:outerShdw>
                </a:effectLst>
              </a:rPr>
              <a:t>Lafaz </a:t>
            </a:r>
            <a:r>
              <a:rPr lang="sv-SE" sz="3200" b="1" spc="50" dirty="0">
                <a:ln w="11430"/>
                <a:solidFill>
                  <a:schemeClr val="accent3">
                    <a:lumMod val="50000"/>
                  </a:schemeClr>
                </a:solidFill>
                <a:effectLst>
                  <a:outerShdw blurRad="76200" dist="50800" dir="5400000" algn="tl" rotWithShape="0">
                    <a:srgbClr val="000000">
                      <a:alpha val="65000"/>
                    </a:srgbClr>
                  </a:outerShdw>
                </a:effectLst>
              </a:rPr>
              <a:t>puji-pujian untuk memohon sesuatu yang dihajati daripada seorang hamba kepada Allah SWT</a:t>
            </a:r>
          </a:p>
        </p:txBody>
      </p:sp>
      <p:sp>
        <p:nvSpPr>
          <p:cNvPr id="11" name="Rounded Rectangle 10"/>
          <p:cNvSpPr/>
          <p:nvPr/>
        </p:nvSpPr>
        <p:spPr>
          <a:xfrm>
            <a:off x="228600" y="4720663"/>
            <a:ext cx="7620000" cy="1984937"/>
          </a:xfrm>
          <a:prstGeom prst="roundRect">
            <a:avLst/>
          </a:prstGeom>
          <a:solidFill>
            <a:schemeClr val="accent2">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000" b="1" spc="50" dirty="0" smtClean="0">
                <a:ln w="11430"/>
                <a:solidFill>
                  <a:schemeClr val="accent2">
                    <a:lumMod val="75000"/>
                  </a:schemeClr>
                </a:solidFill>
                <a:effectLst>
                  <a:outerShdw blurRad="76200" dist="50800" dir="5400000" algn="tl" rotWithShape="0">
                    <a:srgbClr val="000000">
                      <a:alpha val="65000"/>
                    </a:srgbClr>
                  </a:outerShdw>
                </a:effectLst>
              </a:rPr>
              <a:t>Tanda </a:t>
            </a:r>
            <a:r>
              <a:rPr lang="sv-SE" sz="3000" b="1" spc="50" dirty="0">
                <a:ln w="11430"/>
                <a:solidFill>
                  <a:schemeClr val="accent2">
                    <a:lumMod val="75000"/>
                  </a:schemeClr>
                </a:solidFill>
                <a:effectLst>
                  <a:outerShdw blurRad="76200" dist="50800" dir="5400000" algn="tl" rotWithShape="0">
                    <a:srgbClr val="000000">
                      <a:alpha val="65000"/>
                    </a:srgbClr>
                  </a:outerShdw>
                </a:effectLst>
              </a:rPr>
              <a:t>kelemahan hamba yang memerlukan pertolongan dan bantuan Allah</a:t>
            </a:r>
            <a:r>
              <a:rPr lang="sv-SE" sz="3000" b="1" spc="50" dirty="0" smtClean="0">
                <a:ln w="11430"/>
                <a:solidFill>
                  <a:schemeClr val="accent2">
                    <a:lumMod val="75000"/>
                  </a:schemeClr>
                </a:solidFill>
                <a:effectLst>
                  <a:outerShdw blurRad="76200" dist="50800" dir="5400000" algn="tl" rotWithShape="0">
                    <a:srgbClr val="000000">
                      <a:alpha val="65000"/>
                    </a:srgbClr>
                  </a:outerShdw>
                </a:effectLst>
              </a:rPr>
              <a:t>.</a:t>
            </a:r>
          </a:p>
          <a:p>
            <a:pPr algn="ctr"/>
            <a:r>
              <a:rPr lang="sv-SE" sz="3000" b="1" spc="50" dirty="0" smtClean="0">
                <a:ln w="11430"/>
                <a:solidFill>
                  <a:srgbClr val="C00000"/>
                </a:solidFill>
                <a:effectLst>
                  <a:outerShdw blurRad="76200" dist="50800" dir="5400000" algn="tl" rotWithShape="0">
                    <a:srgbClr val="000000">
                      <a:alpha val="65000"/>
                    </a:srgbClr>
                  </a:outerShdw>
                </a:effectLst>
              </a:rPr>
              <a:t> </a:t>
            </a:r>
            <a:r>
              <a:rPr lang="sv-SE" sz="3000" b="1" spc="50" dirty="0">
                <a:ln w="11430"/>
                <a:solidFill>
                  <a:srgbClr val="C00000"/>
                </a:solidFill>
                <a:effectLst>
                  <a:outerShdw blurRad="76200" dist="50800" dir="5400000" algn="tl" rotWithShape="0">
                    <a:srgbClr val="000000">
                      <a:alpha val="65000"/>
                    </a:srgbClr>
                  </a:outerShdw>
                </a:effectLst>
              </a:rPr>
              <a:t>Malah orang yang tidak berdoa dianggap sebagai orang yang </a:t>
            </a:r>
            <a:r>
              <a:rPr lang="sv-SE" sz="3000" b="1" spc="50" dirty="0" smtClean="0">
                <a:ln w="11430"/>
                <a:solidFill>
                  <a:srgbClr val="C00000"/>
                </a:solidFill>
                <a:effectLst>
                  <a:outerShdw blurRad="76200" dist="50800" dir="5400000" algn="tl" rotWithShape="0">
                    <a:srgbClr val="000000">
                      <a:alpha val="65000"/>
                    </a:srgbClr>
                  </a:outerShdw>
                </a:effectLst>
              </a:rPr>
              <a:t>sombong</a:t>
            </a:r>
            <a:endParaRPr lang="sv-SE" sz="3000" b="1" spc="50" dirty="0">
              <a:ln w="11430"/>
              <a:solidFill>
                <a:srgbClr val="C00000"/>
              </a:solidFill>
              <a:effectLst>
                <a:outerShdw blurRad="76200" dist="50800" dir="5400000" algn="tl" rotWithShape="0">
                  <a:srgbClr val="000000">
                    <a:alpha val="65000"/>
                  </a:srgbClr>
                </a:outerShdw>
              </a:effectLst>
            </a:endParaRPr>
          </a:p>
        </p:txBody>
      </p:sp>
      <p:sp>
        <p:nvSpPr>
          <p:cNvPr id="2" name="Right Arrow Callout 1"/>
          <p:cNvSpPr/>
          <p:nvPr/>
        </p:nvSpPr>
        <p:spPr>
          <a:xfrm>
            <a:off x="500168" y="413162"/>
            <a:ext cx="4267200" cy="1527630"/>
          </a:xfrm>
          <a:prstGeom prst="rightArrowCallout">
            <a:avLst>
              <a:gd name="adj1" fmla="val 27623"/>
              <a:gd name="adj2" fmla="val 16120"/>
              <a:gd name="adj3" fmla="val 89165"/>
              <a:gd name="adj4" fmla="val 71180"/>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6600" b="1" dirty="0" smtClean="0">
                <a:ln w="6600">
                  <a:solidFill>
                    <a:schemeClr val="accent2"/>
                  </a:solidFill>
                  <a:prstDash val="solid"/>
                </a:ln>
                <a:solidFill>
                  <a:srgbClr val="FFFFFF"/>
                </a:solidFill>
                <a:effectLst>
                  <a:glow rad="228600">
                    <a:schemeClr val="accent2">
                      <a:satMod val="175000"/>
                      <a:alpha val="40000"/>
                    </a:schemeClr>
                  </a:glow>
                  <a:outerShdw dist="38100" dir="2700000" algn="tl" rotWithShape="0">
                    <a:schemeClr val="accent2"/>
                  </a:outerShdw>
                </a:effectLst>
              </a:rPr>
              <a:t>DOA</a:t>
            </a:r>
            <a:endParaRPr lang="ms-MY" sz="6600" b="1" dirty="0">
              <a:ln w="6600">
                <a:solidFill>
                  <a:schemeClr val="accent2"/>
                </a:solidFill>
                <a:prstDash val="solid"/>
              </a:ln>
              <a:solidFill>
                <a:srgbClr val="FFFFFF"/>
              </a:solidFill>
              <a:effectLst>
                <a:glow rad="228600">
                  <a:schemeClr val="accent2">
                    <a:satMod val="175000"/>
                    <a:alpha val="40000"/>
                  </a:schemeClr>
                </a:glow>
                <a:outerShdw dist="38100" dir="2700000" algn="tl" rotWithShape="0">
                  <a:schemeClr val="accent2"/>
                </a:outerShdw>
              </a:effectLst>
            </a:endParaRPr>
          </a:p>
        </p:txBody>
      </p:sp>
      <p:sp>
        <p:nvSpPr>
          <p:cNvPr id="4" name="Down Arrow 3"/>
          <p:cNvSpPr/>
          <p:nvPr/>
        </p:nvSpPr>
        <p:spPr>
          <a:xfrm>
            <a:off x="2138468" y="1943859"/>
            <a:ext cx="990600" cy="792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3" name="Down Arrow 12"/>
          <p:cNvSpPr/>
          <p:nvPr/>
        </p:nvSpPr>
        <p:spPr>
          <a:xfrm>
            <a:off x="456052" y="1940792"/>
            <a:ext cx="915548" cy="2678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423429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6"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par>
                                <p:cTn id="24" presetID="26" presetClass="entr" presetSubtype="0" fill="hold" grpId="0" nodeType="withEffect">
                                  <p:stCondLst>
                                    <p:cond delay="100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par>
                                <p:cTn id="40" presetID="14" presetClass="entr" presetSubtype="10" fill="hold" grpId="0" nodeType="withEffect">
                                  <p:stCondLst>
                                    <p:cond delay="400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par>
                                <p:cTn id="43" presetID="14" presetClass="entr" presetSubtype="10" fill="hold" grpId="0" nodeType="withEffect">
                                  <p:stCondLst>
                                    <p:cond delay="400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4"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04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756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Flowchart: Alternate Process 1"/>
          <p:cNvSpPr/>
          <p:nvPr/>
        </p:nvSpPr>
        <p:spPr>
          <a:xfrm>
            <a:off x="74271" y="1219200"/>
            <a:ext cx="8915400" cy="1371600"/>
          </a:xfrm>
          <a:prstGeom prst="flowChartAlternateProcess">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80" b="1" dirty="0" err="1" smtClean="0"/>
              <a:t>Kisah</a:t>
            </a:r>
            <a:r>
              <a:rPr lang="en-MY" sz="2480" b="1" dirty="0" smtClean="0"/>
              <a:t> </a:t>
            </a:r>
            <a:r>
              <a:rPr lang="en-MY" sz="2480" b="1" dirty="0" err="1"/>
              <a:t>doa</a:t>
            </a:r>
            <a:r>
              <a:rPr lang="en-MY" sz="2480" b="1" dirty="0"/>
              <a:t> </a:t>
            </a:r>
            <a:r>
              <a:rPr lang="en-MY" sz="2480" b="1" dirty="0" err="1"/>
              <a:t>Nabi</a:t>
            </a:r>
            <a:r>
              <a:rPr lang="en-MY" sz="2480" b="1" dirty="0"/>
              <a:t> </a:t>
            </a:r>
            <a:r>
              <a:rPr lang="en-MY" sz="2480" b="1" dirty="0" err="1"/>
              <a:t>Nuh</a:t>
            </a:r>
            <a:r>
              <a:rPr lang="en-MY" sz="2480" b="1" dirty="0"/>
              <a:t> AS yang </a:t>
            </a:r>
            <a:r>
              <a:rPr lang="en-MY" sz="2480" b="1" dirty="0" err="1"/>
              <a:t>diterima</a:t>
            </a:r>
            <a:r>
              <a:rPr lang="en-MY" sz="2480" b="1" dirty="0"/>
              <a:t> Allah </a:t>
            </a:r>
            <a:r>
              <a:rPr lang="en-MY" sz="2480" b="1" dirty="0" err="1"/>
              <a:t>lalu</a:t>
            </a:r>
            <a:r>
              <a:rPr lang="en-MY" sz="2480" b="1" dirty="0"/>
              <a:t> </a:t>
            </a:r>
            <a:r>
              <a:rPr lang="en-MY" sz="2480" b="1" dirty="0" err="1"/>
              <a:t>menenggelamkan</a:t>
            </a:r>
            <a:r>
              <a:rPr lang="en-MY" sz="2480" b="1" dirty="0"/>
              <a:t> </a:t>
            </a:r>
            <a:r>
              <a:rPr lang="en-MY" sz="2480" b="1" dirty="0" err="1"/>
              <a:t>kaumnya</a:t>
            </a:r>
            <a:r>
              <a:rPr lang="en-MY" sz="2480" b="1" dirty="0"/>
              <a:t> di </a:t>
            </a:r>
            <a:r>
              <a:rPr lang="en-MY" sz="2480" b="1" dirty="0" err="1"/>
              <a:t>dalam</a:t>
            </a:r>
            <a:r>
              <a:rPr lang="en-MY" sz="2480" b="1" dirty="0"/>
              <a:t> </a:t>
            </a:r>
            <a:r>
              <a:rPr lang="en-MY" sz="2480" b="1" dirty="0" err="1"/>
              <a:t>taufan</a:t>
            </a:r>
            <a:r>
              <a:rPr lang="en-MY" sz="2480" b="1" dirty="0"/>
              <a:t> </a:t>
            </a:r>
            <a:r>
              <a:rPr lang="en-MY" sz="2480" b="1" dirty="0" err="1"/>
              <a:t>besar</a:t>
            </a:r>
            <a:r>
              <a:rPr lang="en-MY" sz="2480" b="1" dirty="0"/>
              <a:t> </a:t>
            </a:r>
            <a:r>
              <a:rPr lang="en-MY" sz="2480" b="1" dirty="0" err="1"/>
              <a:t>dan</a:t>
            </a:r>
            <a:r>
              <a:rPr lang="en-MY" sz="2480" b="1" dirty="0"/>
              <a:t> </a:t>
            </a:r>
            <a:r>
              <a:rPr lang="en-MY" sz="2480" b="1" dirty="0" err="1"/>
              <a:t>menyelamatkan</a:t>
            </a:r>
            <a:r>
              <a:rPr lang="en-MY" sz="2480" b="1" dirty="0"/>
              <a:t> </a:t>
            </a:r>
            <a:r>
              <a:rPr lang="en-MY" sz="2480" b="1" dirty="0" err="1"/>
              <a:t>baginda</a:t>
            </a:r>
            <a:r>
              <a:rPr lang="en-MY" sz="2480" b="1" dirty="0"/>
              <a:t> </a:t>
            </a:r>
            <a:r>
              <a:rPr lang="en-MY" sz="2480" b="1" dirty="0" err="1"/>
              <a:t>serta</a:t>
            </a:r>
            <a:r>
              <a:rPr lang="en-MY" sz="2480" b="1" dirty="0"/>
              <a:t> </a:t>
            </a:r>
            <a:r>
              <a:rPr lang="en-MY" sz="2480" b="1" dirty="0" err="1"/>
              <a:t>pengikut-pengikutnya</a:t>
            </a:r>
            <a:r>
              <a:rPr lang="en-MY" sz="2480" b="1" dirty="0"/>
              <a:t> yang </a:t>
            </a:r>
            <a:r>
              <a:rPr lang="en-MY" sz="2480" b="1" dirty="0" err="1" smtClean="0"/>
              <a:t>beriman</a:t>
            </a:r>
            <a:endParaRPr lang="ms-MY" sz="2480" b="1" dirty="0"/>
          </a:p>
        </p:txBody>
      </p:sp>
      <p:sp>
        <p:nvSpPr>
          <p:cNvPr id="7" name="Oval 6"/>
          <p:cNvSpPr/>
          <p:nvPr/>
        </p:nvSpPr>
        <p:spPr>
          <a:xfrm>
            <a:off x="550762" y="255608"/>
            <a:ext cx="7962418" cy="609600"/>
          </a:xfrm>
          <a:prstGeom prst="ellipse">
            <a:avLst/>
          </a:prstGeom>
          <a:solidFill>
            <a:schemeClr val="tx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Kisah dalam Al-Quran</a:t>
            </a:r>
            <a:endParaRPr lang="en-US"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sp>
        <p:nvSpPr>
          <p:cNvPr id="5" name="Flowchart: Alternate Process 4"/>
          <p:cNvSpPr/>
          <p:nvPr/>
        </p:nvSpPr>
        <p:spPr>
          <a:xfrm>
            <a:off x="83917" y="2944792"/>
            <a:ext cx="8915400" cy="1371600"/>
          </a:xfrm>
          <a:prstGeom prst="flowChartAlternateProcess">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550" b="1" dirty="0" err="1" smtClean="0"/>
              <a:t>Kisah</a:t>
            </a:r>
            <a:r>
              <a:rPr lang="en-MY" sz="2550" b="1" dirty="0" smtClean="0"/>
              <a:t> </a:t>
            </a:r>
            <a:r>
              <a:rPr lang="en-MY" sz="2550" b="1" dirty="0" err="1"/>
              <a:t>doa</a:t>
            </a:r>
            <a:r>
              <a:rPr lang="en-MY" sz="2550" b="1" dirty="0"/>
              <a:t> </a:t>
            </a:r>
            <a:r>
              <a:rPr lang="en-MY" sz="2550" b="1" dirty="0" err="1"/>
              <a:t>Nabi</a:t>
            </a:r>
            <a:r>
              <a:rPr lang="en-MY" sz="2550" b="1" dirty="0"/>
              <a:t> </a:t>
            </a:r>
            <a:r>
              <a:rPr lang="en-MY" sz="2550" b="1" dirty="0" err="1" smtClean="0"/>
              <a:t>Ayub</a:t>
            </a:r>
            <a:r>
              <a:rPr lang="en-MY" sz="2550" b="1" dirty="0" smtClean="0"/>
              <a:t> AS </a:t>
            </a:r>
            <a:r>
              <a:rPr lang="en-MY" sz="2550" b="1" dirty="0"/>
              <a:t>yang </a:t>
            </a:r>
            <a:r>
              <a:rPr lang="en-MY" sz="2550" b="1" dirty="0" err="1"/>
              <a:t>disembuhkan</a:t>
            </a:r>
            <a:r>
              <a:rPr lang="en-MY" sz="2550" b="1" dirty="0"/>
              <a:t> </a:t>
            </a:r>
            <a:r>
              <a:rPr lang="en-MY" sz="2550" b="1" dirty="0" err="1"/>
              <a:t>oleh</a:t>
            </a:r>
            <a:r>
              <a:rPr lang="en-MY" sz="2550" b="1" dirty="0"/>
              <a:t> Allah </a:t>
            </a:r>
            <a:r>
              <a:rPr lang="en-MY" sz="2550" b="1" dirty="0" err="1"/>
              <a:t>daripada</a:t>
            </a:r>
            <a:r>
              <a:rPr lang="en-MY" sz="2550" b="1" dirty="0"/>
              <a:t> </a:t>
            </a:r>
            <a:r>
              <a:rPr lang="en-MY" sz="2550" b="1" dirty="0" err="1"/>
              <a:t>derita</a:t>
            </a:r>
            <a:r>
              <a:rPr lang="en-MY" sz="2550" b="1" dirty="0"/>
              <a:t> </a:t>
            </a:r>
            <a:r>
              <a:rPr lang="en-MY" sz="2550" b="1" dirty="0" err="1"/>
              <a:t>sakit</a:t>
            </a:r>
            <a:r>
              <a:rPr lang="en-MY" sz="2550" b="1" dirty="0"/>
              <a:t> </a:t>
            </a:r>
            <a:r>
              <a:rPr lang="en-MY" sz="2550" b="1" dirty="0" err="1"/>
              <a:t>teruk</a:t>
            </a:r>
            <a:r>
              <a:rPr lang="en-MY" sz="2550" b="1" dirty="0"/>
              <a:t> yang </a:t>
            </a:r>
            <a:r>
              <a:rPr lang="en-MY" sz="2550" b="1" dirty="0" err="1"/>
              <a:t>dialaminya</a:t>
            </a:r>
            <a:r>
              <a:rPr lang="en-MY" sz="2550" b="1" dirty="0"/>
              <a:t> </a:t>
            </a:r>
            <a:r>
              <a:rPr lang="en-MY" sz="2550" b="1" dirty="0" err="1"/>
              <a:t>dalam</a:t>
            </a:r>
            <a:r>
              <a:rPr lang="en-MY" sz="2550" b="1" dirty="0"/>
              <a:t> </a:t>
            </a:r>
            <a:r>
              <a:rPr lang="en-MY" sz="2550" b="1" dirty="0" err="1"/>
              <a:t>tempoh</a:t>
            </a:r>
            <a:r>
              <a:rPr lang="en-MY" sz="2550" b="1" dirty="0"/>
              <a:t> yang </a:t>
            </a:r>
            <a:r>
              <a:rPr lang="en-MY" sz="2550" b="1" dirty="0" err="1" smtClean="0"/>
              <a:t>panjang</a:t>
            </a:r>
            <a:r>
              <a:rPr lang="en-MY" sz="2550" b="1" dirty="0" smtClean="0"/>
              <a:t> </a:t>
            </a:r>
            <a:endParaRPr lang="ms-MY" sz="2550" b="1" dirty="0"/>
          </a:p>
        </p:txBody>
      </p:sp>
      <p:sp>
        <p:nvSpPr>
          <p:cNvPr id="6" name="Flowchart: Alternate Process 5"/>
          <p:cNvSpPr/>
          <p:nvPr/>
        </p:nvSpPr>
        <p:spPr>
          <a:xfrm>
            <a:off x="83917" y="4670384"/>
            <a:ext cx="8915400" cy="1371600"/>
          </a:xfrm>
          <a:prstGeom prst="flowChartAlternateProcess">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550" b="1" dirty="0" err="1" smtClean="0"/>
              <a:t>Kisah</a:t>
            </a:r>
            <a:r>
              <a:rPr lang="en-MY" sz="2550" b="1" dirty="0" smtClean="0"/>
              <a:t> </a:t>
            </a:r>
            <a:r>
              <a:rPr lang="en-MY" sz="2550" b="1" dirty="0" err="1"/>
              <a:t>doa</a:t>
            </a:r>
            <a:r>
              <a:rPr lang="en-MY" sz="2550" b="1" dirty="0"/>
              <a:t> </a:t>
            </a:r>
            <a:r>
              <a:rPr lang="en-MY" sz="2550" b="1" dirty="0" err="1"/>
              <a:t>Nabi</a:t>
            </a:r>
            <a:r>
              <a:rPr lang="en-MY" sz="2550" b="1" dirty="0"/>
              <a:t> </a:t>
            </a:r>
            <a:r>
              <a:rPr lang="en-MY" sz="2550" b="1" dirty="0" err="1"/>
              <a:t>Zakaria</a:t>
            </a:r>
            <a:r>
              <a:rPr lang="en-MY" sz="2550" b="1" dirty="0"/>
              <a:t> </a:t>
            </a:r>
            <a:r>
              <a:rPr lang="en-MY" sz="2550" b="1" dirty="0" smtClean="0"/>
              <a:t>AS yang </a:t>
            </a:r>
            <a:r>
              <a:rPr lang="en-MY" sz="2550" b="1" dirty="0" err="1"/>
              <a:t>dikurniakan</a:t>
            </a:r>
            <a:r>
              <a:rPr lang="en-MY" sz="2550" b="1" dirty="0"/>
              <a:t> </a:t>
            </a:r>
            <a:r>
              <a:rPr lang="en-MY" sz="2550" b="1" dirty="0" err="1"/>
              <a:t>zuriat</a:t>
            </a:r>
            <a:r>
              <a:rPr lang="en-MY" sz="2550" b="1" dirty="0"/>
              <a:t> </a:t>
            </a:r>
            <a:r>
              <a:rPr lang="en-MY" sz="2550" b="1" dirty="0" err="1"/>
              <a:t>ketika</a:t>
            </a:r>
            <a:r>
              <a:rPr lang="en-MY" sz="2550" b="1" dirty="0"/>
              <a:t> </a:t>
            </a:r>
            <a:r>
              <a:rPr lang="en-MY" sz="2550" b="1" dirty="0" err="1"/>
              <a:t>Baginda</a:t>
            </a:r>
            <a:r>
              <a:rPr lang="en-MY" sz="2550" b="1" dirty="0"/>
              <a:t> </a:t>
            </a:r>
            <a:r>
              <a:rPr lang="en-MY" sz="2550" b="1" dirty="0" err="1"/>
              <a:t>dan</a:t>
            </a:r>
            <a:r>
              <a:rPr lang="en-MY" sz="2550" b="1" dirty="0"/>
              <a:t> </a:t>
            </a:r>
            <a:r>
              <a:rPr lang="en-MY" sz="2550" b="1" dirty="0" err="1"/>
              <a:t>isteri</a:t>
            </a:r>
            <a:r>
              <a:rPr lang="en-MY" sz="2550" b="1" dirty="0"/>
              <a:t> </a:t>
            </a:r>
            <a:r>
              <a:rPr lang="en-MY" sz="2550" b="1" dirty="0" err="1"/>
              <a:t>telah</a:t>
            </a:r>
            <a:r>
              <a:rPr lang="en-MY" sz="2550" b="1" dirty="0"/>
              <a:t> </a:t>
            </a:r>
            <a:r>
              <a:rPr lang="en-MY" sz="2550" b="1" dirty="0" err="1"/>
              <a:t>lanjut</a:t>
            </a:r>
            <a:r>
              <a:rPr lang="en-MY" sz="2550" b="1" dirty="0"/>
              <a:t> </a:t>
            </a:r>
            <a:r>
              <a:rPr lang="en-MY" sz="2550" b="1" dirty="0" err="1" smtClean="0"/>
              <a:t>usianya</a:t>
            </a:r>
            <a:endParaRPr lang="ms-MY" sz="2550" b="1" dirty="0"/>
          </a:p>
        </p:txBody>
      </p:sp>
    </p:spTree>
    <p:extLst>
      <p:ext uri="{BB962C8B-B14F-4D97-AF65-F5344CB8AC3E}">
        <p14:creationId xmlns:p14="http://schemas.microsoft.com/office/powerpoint/2010/main" val="386070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Cloud Callout 3"/>
          <p:cNvSpPr/>
          <p:nvPr/>
        </p:nvSpPr>
        <p:spPr>
          <a:xfrm>
            <a:off x="914400" y="228600"/>
            <a:ext cx="7315200" cy="762000"/>
          </a:xfrm>
          <a:prstGeom prst="cloudCallout">
            <a:avLst>
              <a:gd name="adj1" fmla="val -1810"/>
              <a:gd name="adj2" fmla="val 13153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Khatib</a:t>
            </a:r>
            <a:endParaRPr lang="en-US" sz="4000" dirty="0"/>
          </a:p>
        </p:txBody>
      </p:sp>
      <p:sp>
        <p:nvSpPr>
          <p:cNvPr id="2" name="Cloud 1"/>
          <p:cNvSpPr/>
          <p:nvPr/>
        </p:nvSpPr>
        <p:spPr>
          <a:xfrm>
            <a:off x="210787" y="1219200"/>
            <a:ext cx="8695706" cy="5410200"/>
          </a:xfrm>
          <a:prstGeom prst="cloud">
            <a:avLst/>
          </a:prstGeom>
          <a:solidFill>
            <a:srgbClr val="7030A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Janganlah </a:t>
            </a:r>
            <a:r>
              <a:rPr lang="sv-SE" sz="4000" b="1"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sesekali memandang remeh kepada doa. </a:t>
            </a:r>
            <a:endParaRPr lang="sv-SE" sz="4000" b="1"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endParaRPr>
          </a:p>
          <a:p>
            <a:pPr algn="ctr"/>
            <a:r>
              <a:rPr lang="sv-S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Apa </a:t>
            </a:r>
            <a:r>
              <a:rPr lang="sv-SE"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jua keadaan kita, jangan lalai dan berdoalah secara berterusan kerana besarnya keistimewaan doa kepada kita.</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813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Cloud Callout 3"/>
          <p:cNvSpPr/>
          <p:nvPr/>
        </p:nvSpPr>
        <p:spPr>
          <a:xfrm>
            <a:off x="914400" y="228600"/>
            <a:ext cx="7315200" cy="762000"/>
          </a:xfrm>
          <a:prstGeom prst="cloudCallout">
            <a:avLst>
              <a:gd name="adj1" fmla="val -1810"/>
              <a:gd name="adj2" fmla="val 13153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Khatib</a:t>
            </a:r>
            <a:endParaRPr lang="en-US" sz="4000" dirty="0"/>
          </a:p>
        </p:txBody>
      </p:sp>
      <p:sp>
        <p:nvSpPr>
          <p:cNvPr id="2" name="Cloud 1"/>
          <p:cNvSpPr/>
          <p:nvPr/>
        </p:nvSpPr>
        <p:spPr>
          <a:xfrm>
            <a:off x="210787" y="1219200"/>
            <a:ext cx="8695706" cy="5410200"/>
          </a:xfrm>
          <a:prstGeom prst="cloud">
            <a:avLst/>
          </a:prstGeom>
          <a:solidFill>
            <a:srgbClr val="7030A0">
              <a:alpha val="8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Jangan sesekali berhenti dan berputus asa untuk </a:t>
            </a:r>
            <a:r>
              <a:rPr lang="sv-SE" sz="4000" b="1"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berdoa.</a:t>
            </a:r>
          </a:p>
          <a:p>
            <a:pPr algn="ctr"/>
            <a:r>
              <a:rPr lang="sv-SE"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Ambilah peluang memperbanyakkan doa pada Hari Arafah yang mulia ini.</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0403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Cloud Callout 3"/>
          <p:cNvSpPr/>
          <p:nvPr/>
        </p:nvSpPr>
        <p:spPr>
          <a:xfrm>
            <a:off x="914400" y="228600"/>
            <a:ext cx="7315200" cy="762000"/>
          </a:xfrm>
          <a:prstGeom prst="cloudCallout">
            <a:avLst>
              <a:gd name="adj1" fmla="val -1810"/>
              <a:gd name="adj2" fmla="val 13153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Khatib</a:t>
            </a:r>
            <a:endParaRPr lang="en-US" sz="4000" dirty="0"/>
          </a:p>
        </p:txBody>
      </p:sp>
      <p:sp>
        <p:nvSpPr>
          <p:cNvPr id="2" name="Cloud 1"/>
          <p:cNvSpPr/>
          <p:nvPr/>
        </p:nvSpPr>
        <p:spPr>
          <a:xfrm>
            <a:off x="210787" y="1219200"/>
            <a:ext cx="8695706" cy="5410200"/>
          </a:xfrm>
          <a:prstGeom prst="cloud">
            <a:avLst/>
          </a:prstGeom>
          <a:solidFill>
            <a:srgbClr val="7030A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Janganlah mengsia-siakan peluang dan detik keemasan </a:t>
            </a:r>
            <a:r>
              <a:rPr lang="sv-SE" sz="4000" b="1"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ini.</a:t>
            </a:r>
          </a:p>
          <a:p>
            <a:pPr algn="ctr"/>
            <a:r>
              <a:rPr lang="sv-S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Semoga </a:t>
            </a:r>
            <a:r>
              <a:rPr lang="sv-SE"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Allah menerima doa kita dan dengan sebabnya kita meraih kejayaan dan kebaikan dunia dan akhirat.</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55586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2750"/>
                                  </p:stCondLst>
                                  <p:childTnLst>
                                    <p:animScale>
                                      <p:cBhvr>
                                        <p:cTn id="6" dur="2000" fill="hold"/>
                                        <p:tgtEl>
                                          <p:spTgt spid="2">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348661"/>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97712" y="990600"/>
            <a:ext cx="86106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p>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وَنَبِيَّنَا مُحَمَّدا عَبْدُهُ وَرَسُوْلُهُ</a:t>
            </a:r>
          </a:p>
        </p:txBody>
      </p:sp>
      <p:sp>
        <p:nvSpPr>
          <p:cNvPr id="5" name="TextBox 4"/>
          <p:cNvSpPr txBox="1"/>
          <p:nvPr/>
        </p:nvSpPr>
        <p:spPr>
          <a:xfrm>
            <a:off x="304800" y="3429000"/>
            <a:ext cx="8610600" cy="310854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endPar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Muhammad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137160" y="990600"/>
            <a:ext cx="8866909" cy="5693866"/>
          </a:xfrm>
          <a:prstGeom prst="rect">
            <a:avLst/>
          </a:prstGeom>
          <a:gradFill>
            <a:gsLst>
              <a:gs pos="0">
                <a:srgbClr val="FFEFD1">
                  <a:alpha val="77000"/>
                </a:srgbClr>
              </a:gs>
              <a:gs pos="64999">
                <a:srgbClr val="F0EBD5">
                  <a:alpha val="83000"/>
                </a:srgbClr>
              </a:gs>
              <a:gs pos="100000">
                <a:srgbClr val="D1C39F"/>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tx1"/>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p>
          <a:p>
            <a:pPr algn="just"/>
            <a:endParaRPr lang="ms-MY" sz="2600" b="1" dirty="0">
              <a:solidFill>
                <a:schemeClr val="tx1"/>
              </a:solidFill>
            </a:endParaRPr>
          </a:p>
          <a:p>
            <a:pPr algn="just"/>
            <a:r>
              <a:rPr lang="ms-MY" sz="2600" b="1" dirty="0">
                <a:solidFill>
                  <a:schemeClr val="tx1"/>
                </a:solidFill>
              </a:rPr>
              <a:t>Ya Allah, pertautkanlah hati-hati kami. Baikilah hubungan sesama kami. Tunjuklah kami jalan-jalan keselamatan dan kesejahteraan.</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solidFill>
            <a:schemeClr val="tx1">
              <a:lumMod val="50000"/>
              <a:lumOff val="50000"/>
              <a:alpha val="56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4369" y="1143000"/>
            <a:ext cx="8701031" cy="1446550"/>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وَأَصْحَابِهِ</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الدّيْن. </a:t>
            </a:r>
          </a:p>
        </p:txBody>
      </p:sp>
      <p:sp>
        <p:nvSpPr>
          <p:cNvPr id="4" name="TextBox 3"/>
          <p:cNvSpPr txBox="1"/>
          <p:nvPr/>
        </p:nvSpPr>
        <p:spPr>
          <a:xfrm>
            <a:off x="380999" y="3352800"/>
            <a:ext cx="8458201"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7617" y="990600"/>
            <a:ext cx="8617635" cy="2123658"/>
          </a:xfrm>
          <a:prstGeom prst="rect">
            <a:avLst/>
          </a:prstGeom>
          <a:solidFill>
            <a:srgbClr val="7030A0">
              <a:alpha val="51000"/>
            </a:srgbClr>
          </a:solidFill>
        </p:spPr>
        <p:txBody>
          <a:bodyPr wrap="square">
            <a:spAutoFit/>
          </a:bodyPr>
          <a:lstStyle/>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اُوْصِيْكُمْ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وَإِيَّايَ </a:t>
            </a:r>
            <a:r>
              <a:rPr lang="ar-SA" sz="6600" b="1" dirty="0">
                <a:solidFill>
                  <a:srgbClr val="FF0000"/>
                </a:solidFill>
                <a:effectLst>
                  <a:glow rad="101600">
                    <a:schemeClr val="tx1">
                      <a:alpha val="60000"/>
                    </a:schemeClr>
                  </a:glow>
                  <a:outerShdw blurRad="38100" dist="38100" dir="2700000" algn="tl">
                    <a:srgbClr val="000000">
                      <a:alpha val="43137"/>
                    </a:srgbClr>
                  </a:outerShdw>
                </a:effectLst>
                <a:cs typeface="Traditional Arabic" pitchFamily="2" charset="-78"/>
              </a:rPr>
              <a:t>بِتَقْوَى ا</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للهِ </a:t>
            </a:r>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66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92095" y="3646944"/>
            <a:ext cx="8723305" cy="2677656"/>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mengabdikan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meraih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kebahagian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Rectangle 9"/>
          <p:cNvSpPr/>
          <p:nvPr/>
        </p:nvSpPr>
        <p:spPr>
          <a:xfrm>
            <a:off x="2207496" y="1676400"/>
            <a:ext cx="487910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8 Julai 2022</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8  Zulhijjah </a:t>
            </a: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1443</a:t>
            </a:r>
            <a:endPar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
        <p:nvSpPr>
          <p:cNvPr id="4" name="Rectangle 3"/>
          <p:cNvSpPr/>
          <p:nvPr/>
        </p:nvSpPr>
        <p:spPr>
          <a:xfrm>
            <a:off x="762000" y="763489"/>
            <a:ext cx="789508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Tajuk</a:t>
            </a:r>
            <a:r>
              <a:rPr lang="en-US" sz="4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Khutbah </a:t>
            </a:r>
            <a:r>
              <a:rPr lang="en-US" sz="44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Hari</a:t>
            </a:r>
            <a:r>
              <a:rPr lang="en-US" sz="4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44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Ini</a:t>
            </a:r>
            <a:r>
              <a:rPr lang="en-US" sz="4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endPar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2" name="Rectangle 1"/>
          <p:cNvSpPr/>
          <p:nvPr/>
        </p:nvSpPr>
        <p:spPr>
          <a:xfrm>
            <a:off x="0" y="3505200"/>
            <a:ext cx="8839200" cy="1754326"/>
          </a:xfrm>
          <a:prstGeom prst="rect">
            <a:avLst/>
          </a:prstGeom>
          <a:noFill/>
        </p:spPr>
        <p:txBody>
          <a:bodyPr wrap="square" lIns="91440" tIns="45720" rIns="91440" bIns="45720">
            <a:spAutoFit/>
          </a:bodyPr>
          <a:lstStyle/>
          <a:p>
            <a:pPr algn="ctr"/>
            <a:r>
              <a:rPr lang="en-US" sz="5400" b="1" i="1" spc="50" dirty="0">
                <a:ln w="57150" cmpd="sng">
                  <a:solidFill>
                    <a:schemeClr val="accent1"/>
                  </a:solidFill>
                  <a:prstDash val="solid"/>
                </a:ln>
                <a:solidFill>
                  <a:srgbClr val="70AD47">
                    <a:tint val="1000"/>
                  </a:srgbClr>
                </a:solidFill>
                <a:effectLst>
                  <a:glow rad="38100">
                    <a:schemeClr val="accent1">
                      <a:alpha val="40000"/>
                    </a:schemeClr>
                  </a:glow>
                </a:effectLst>
                <a:latin typeface="Berlin Sans FB Demi" panose="020E0802020502020306" pitchFamily="34" charset="0"/>
              </a:rPr>
              <a:t>KELEBIHAN HARI ARAFAH </a:t>
            </a:r>
          </a:p>
          <a:p>
            <a:pPr algn="ctr"/>
            <a:r>
              <a:rPr lang="en-US" sz="5400" b="1" i="1" spc="50" dirty="0">
                <a:ln w="57150" cmpd="sng">
                  <a:solidFill>
                    <a:schemeClr val="accent1"/>
                  </a:solidFill>
                  <a:prstDash val="solid"/>
                </a:ln>
                <a:solidFill>
                  <a:srgbClr val="70AD47">
                    <a:tint val="1000"/>
                  </a:srgbClr>
                </a:solidFill>
                <a:effectLst>
                  <a:glow rad="38100">
                    <a:schemeClr val="accent1">
                      <a:alpha val="40000"/>
                    </a:schemeClr>
                  </a:glow>
                </a:effectLst>
                <a:latin typeface="Berlin Sans FB Demi" panose="020E0802020502020306" pitchFamily="34" charset="0"/>
              </a:rPr>
              <a:t>DAN KEAJAIBAN DOA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540" y="5071110"/>
            <a:ext cx="1524000" cy="1524000"/>
          </a:xfrm>
          <a:prstGeom prst="rect">
            <a:avLst/>
          </a:prstGeom>
        </p:spPr>
      </p:pic>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Rounded Rectangle 5"/>
          <p:cNvSpPr/>
          <p:nvPr/>
        </p:nvSpPr>
        <p:spPr>
          <a:xfrm>
            <a:off x="4811484" y="228600"/>
            <a:ext cx="4109358" cy="2204357"/>
          </a:xfrm>
          <a:prstGeom prst="roundRect">
            <a:avLst/>
          </a:prstGeom>
          <a:solidFill>
            <a:schemeClr val="accent4">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4000" b="1" spc="50" dirty="0" smtClean="0">
                <a:ln w="11430"/>
                <a:solidFill>
                  <a:schemeClr val="accent4">
                    <a:lumMod val="50000"/>
                  </a:schemeClr>
                </a:solidFill>
                <a:effectLst>
                  <a:outerShdw blurRad="76200" dist="50800" dir="5400000" algn="tl" rotWithShape="0">
                    <a:srgbClr val="000000">
                      <a:alpha val="65000"/>
                    </a:srgbClr>
                  </a:outerShdw>
                </a:effectLst>
              </a:rPr>
              <a:t>Hari </a:t>
            </a:r>
            <a:r>
              <a:rPr lang="sv-SE" sz="4000" b="1" spc="50" dirty="0">
                <a:ln w="11430"/>
                <a:solidFill>
                  <a:schemeClr val="accent4">
                    <a:lumMod val="50000"/>
                  </a:schemeClr>
                </a:solidFill>
                <a:effectLst>
                  <a:outerShdw blurRad="76200" dist="50800" dir="5400000" algn="tl" rotWithShape="0">
                    <a:srgbClr val="000000">
                      <a:alpha val="65000"/>
                    </a:srgbClr>
                  </a:outerShdw>
                </a:effectLst>
              </a:rPr>
              <a:t>Arafah </a:t>
            </a:r>
            <a:endParaRPr lang="sv-SE" sz="4000" b="1" spc="50" dirty="0" smtClean="0">
              <a:ln w="11430"/>
              <a:solidFill>
                <a:schemeClr val="accent4">
                  <a:lumMod val="50000"/>
                </a:schemeClr>
              </a:solidFill>
              <a:effectLst>
                <a:outerShdw blurRad="76200" dist="50800" dir="5400000" algn="tl" rotWithShape="0">
                  <a:srgbClr val="000000">
                    <a:alpha val="65000"/>
                  </a:srgbClr>
                </a:outerShdw>
              </a:effectLst>
            </a:endParaRPr>
          </a:p>
          <a:p>
            <a:pPr algn="ctr"/>
            <a:r>
              <a:rPr lang="sv-SE" sz="4000" b="1" spc="50" dirty="0" smtClean="0">
                <a:ln w="11430"/>
                <a:solidFill>
                  <a:schemeClr val="accent4">
                    <a:lumMod val="50000"/>
                  </a:schemeClr>
                </a:solidFill>
                <a:effectLst>
                  <a:outerShdw blurRad="76200" dist="50800" dir="5400000" algn="tl" rotWithShape="0">
                    <a:srgbClr val="000000">
                      <a:alpha val="65000"/>
                    </a:srgbClr>
                  </a:outerShdw>
                </a:effectLst>
              </a:rPr>
              <a:t>pada </a:t>
            </a:r>
            <a:r>
              <a:rPr lang="sv-SE" sz="4000" b="1" spc="50" dirty="0">
                <a:ln w="11430"/>
                <a:solidFill>
                  <a:schemeClr val="accent4">
                    <a:lumMod val="50000"/>
                  </a:schemeClr>
                </a:solidFill>
                <a:effectLst>
                  <a:outerShdw blurRad="76200" dist="50800" dir="5400000" algn="tl" rotWithShape="0">
                    <a:srgbClr val="000000">
                      <a:alpha val="65000"/>
                    </a:srgbClr>
                  </a:outerShdw>
                </a:effectLst>
              </a:rPr>
              <a:t>9 Zulhijjah</a:t>
            </a:r>
          </a:p>
        </p:txBody>
      </p:sp>
      <p:sp>
        <p:nvSpPr>
          <p:cNvPr id="8" name="Rounded Rectangle 7"/>
          <p:cNvSpPr/>
          <p:nvPr/>
        </p:nvSpPr>
        <p:spPr>
          <a:xfrm>
            <a:off x="179900" y="3328060"/>
            <a:ext cx="8839200" cy="1128404"/>
          </a:xfrm>
          <a:prstGeom prst="roundRect">
            <a:avLst/>
          </a:prstGeom>
          <a:solidFill>
            <a:schemeClr val="accent3">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200" b="1" spc="50" dirty="0">
                <a:ln w="11430"/>
                <a:solidFill>
                  <a:schemeClr val="accent3">
                    <a:lumMod val="50000"/>
                  </a:schemeClr>
                </a:solidFill>
                <a:effectLst>
                  <a:outerShdw blurRad="76200" dist="50800" dir="5400000" algn="tl" rotWithShape="0">
                    <a:srgbClr val="000000">
                      <a:alpha val="65000"/>
                    </a:srgbClr>
                  </a:outerShdw>
                </a:effectLst>
              </a:rPr>
              <a:t>Hari Arafah adalah bersempena amalan berwuquf di Padang Arafah </a:t>
            </a:r>
          </a:p>
        </p:txBody>
      </p:sp>
      <p:sp>
        <p:nvSpPr>
          <p:cNvPr id="11" name="Rounded Rectangle 10"/>
          <p:cNvSpPr/>
          <p:nvPr/>
        </p:nvSpPr>
        <p:spPr>
          <a:xfrm>
            <a:off x="1161189" y="5159517"/>
            <a:ext cx="6744274" cy="1143000"/>
          </a:xfrm>
          <a:prstGeom prst="roundRect">
            <a:avLst/>
          </a:prstGeom>
          <a:solidFill>
            <a:schemeClr val="accent2">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4000" b="1" spc="50" dirty="0" smtClean="0">
                <a:ln w="11430"/>
                <a:solidFill>
                  <a:schemeClr val="accent2">
                    <a:lumMod val="75000"/>
                  </a:schemeClr>
                </a:solidFill>
                <a:effectLst>
                  <a:outerShdw blurRad="76200" dist="50800" dir="5400000" algn="tl" rotWithShape="0">
                    <a:srgbClr val="000000">
                      <a:alpha val="65000"/>
                    </a:srgbClr>
                  </a:outerShdw>
                </a:effectLst>
              </a:rPr>
              <a:t>Rukun </a:t>
            </a:r>
            <a:r>
              <a:rPr lang="sv-SE" sz="4000" b="1" spc="50" dirty="0">
                <a:ln w="11430"/>
                <a:solidFill>
                  <a:schemeClr val="accent2">
                    <a:lumMod val="75000"/>
                  </a:schemeClr>
                </a:solidFill>
                <a:effectLst>
                  <a:outerShdw blurRad="76200" dist="50800" dir="5400000" algn="tl" rotWithShape="0">
                    <a:srgbClr val="000000">
                      <a:alpha val="65000"/>
                    </a:srgbClr>
                  </a:outerShdw>
                </a:effectLst>
              </a:rPr>
              <a:t>terpenting ibadat </a:t>
            </a:r>
            <a:r>
              <a:rPr lang="sv-SE" sz="4000" b="1" spc="50" dirty="0" smtClean="0">
                <a:ln w="11430"/>
                <a:solidFill>
                  <a:schemeClr val="accent2">
                    <a:lumMod val="75000"/>
                  </a:schemeClr>
                </a:solidFill>
                <a:effectLst>
                  <a:outerShdw blurRad="76200" dist="50800" dir="5400000" algn="tl" rotWithShape="0">
                    <a:srgbClr val="000000">
                      <a:alpha val="65000"/>
                    </a:srgbClr>
                  </a:outerShdw>
                </a:effectLst>
              </a:rPr>
              <a:t>Haji</a:t>
            </a:r>
            <a:endParaRPr lang="sv-SE" sz="40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2" name="Right Arrow Callout 1"/>
          <p:cNvSpPr/>
          <p:nvPr/>
        </p:nvSpPr>
        <p:spPr>
          <a:xfrm>
            <a:off x="500168" y="413161"/>
            <a:ext cx="4267200" cy="1835233"/>
          </a:xfrm>
          <a:prstGeom prst="rightArrowCallout">
            <a:avLst>
              <a:gd name="adj1" fmla="val 27623"/>
              <a:gd name="adj2" fmla="val 23688"/>
              <a:gd name="adj3" fmla="val 53846"/>
              <a:gd name="adj4" fmla="val 71180"/>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smtClean="0"/>
              <a:t>Hari Paling Afdhol di sisi Allah SWT </a:t>
            </a:r>
            <a:endParaRPr lang="ms-MY" sz="3200" b="1" dirty="0"/>
          </a:p>
        </p:txBody>
      </p:sp>
      <p:sp>
        <p:nvSpPr>
          <p:cNvPr id="4" name="Down Arrow 3"/>
          <p:cNvSpPr/>
          <p:nvPr/>
        </p:nvSpPr>
        <p:spPr>
          <a:xfrm>
            <a:off x="6477000" y="2484417"/>
            <a:ext cx="990600" cy="792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3" name="Down Arrow 12"/>
          <p:cNvSpPr/>
          <p:nvPr/>
        </p:nvSpPr>
        <p:spPr>
          <a:xfrm>
            <a:off x="4116947" y="4507924"/>
            <a:ext cx="832758" cy="625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8177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300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300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4"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114300" y="3859923"/>
            <a:ext cx="8839200" cy="23122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4800" b="1" spc="50" dirty="0">
                <a:ln w="11430"/>
                <a:solidFill>
                  <a:schemeClr val="tx1"/>
                </a:solidFill>
                <a:effectLst>
                  <a:outerShdw blurRad="76200" dist="50800" dir="5400000" algn="tl" rotWithShape="0">
                    <a:srgbClr val="000000">
                      <a:alpha val="65000"/>
                    </a:srgbClr>
                  </a:outerShdw>
                </a:effectLst>
              </a:rPr>
              <a:t>Maksudnya</a:t>
            </a:r>
            <a:r>
              <a:rPr lang="sv-SE" sz="4800" b="1" spc="50" dirty="0" smtClean="0">
                <a:ln w="11430"/>
                <a:solidFill>
                  <a:schemeClr val="tx1"/>
                </a:solidFill>
                <a:effectLst>
                  <a:outerShdw blurRad="76200" dist="50800" dir="5400000" algn="tl" rotWithShape="0">
                    <a:srgbClr val="000000">
                      <a:alpha val="65000"/>
                    </a:srgbClr>
                  </a:outerShdw>
                </a:effectLst>
              </a:rPr>
              <a:t>:</a:t>
            </a:r>
          </a:p>
          <a:p>
            <a:pPr algn="ctr"/>
            <a:r>
              <a:rPr lang="sv-SE" sz="4800" b="1" spc="50" dirty="0" smtClean="0">
                <a:ln w="11430"/>
                <a:solidFill>
                  <a:schemeClr val="tx2"/>
                </a:solidFill>
                <a:effectLst>
                  <a:outerShdw blurRad="76200" dist="50800" dir="5400000" algn="tl" rotWithShape="0">
                    <a:srgbClr val="000000">
                      <a:alpha val="65000"/>
                    </a:srgbClr>
                  </a:outerShdw>
                </a:effectLst>
              </a:rPr>
              <a:t> </a:t>
            </a:r>
            <a:r>
              <a:rPr lang="sv-SE" sz="4800" b="1" spc="50" dirty="0">
                <a:ln w="11430"/>
                <a:solidFill>
                  <a:schemeClr val="tx2"/>
                </a:solidFill>
                <a:effectLst>
                  <a:outerShdw blurRad="76200" dist="50800" dir="5400000" algn="tl" rotWithShape="0">
                    <a:srgbClr val="000000">
                      <a:alpha val="65000"/>
                    </a:srgbClr>
                  </a:outerShdw>
                </a:effectLst>
              </a:rPr>
              <a:t>“Haji adalah Arafah</a:t>
            </a:r>
            <a:r>
              <a:rPr lang="sv-SE" sz="4800" b="1" spc="50" dirty="0" smtClean="0">
                <a:ln w="11430"/>
                <a:solidFill>
                  <a:schemeClr val="tx2"/>
                </a:solidFill>
                <a:effectLst>
                  <a:outerShdw blurRad="76200" dist="50800" dir="5400000" algn="tl" rotWithShape="0">
                    <a:srgbClr val="000000">
                      <a:alpha val="65000"/>
                    </a:srgbClr>
                  </a:outerShdw>
                </a:effectLst>
              </a:rPr>
              <a:t>”</a:t>
            </a:r>
            <a:endParaRPr lang="sv-SE" sz="4800" b="1" spc="50" dirty="0">
              <a:ln w="11430"/>
              <a:solidFill>
                <a:schemeClr val="tx2"/>
              </a:solidFill>
              <a:effectLst>
                <a:outerShdw blurRad="76200" dist="50800" dir="5400000" algn="tl" rotWithShape="0">
                  <a:srgbClr val="000000">
                    <a:alpha val="65000"/>
                  </a:srgbClr>
                </a:outerShdw>
              </a:effectLst>
            </a:endParaRPr>
          </a:p>
        </p:txBody>
      </p:sp>
      <p:sp>
        <p:nvSpPr>
          <p:cNvPr id="8" name="Round Same Side Corner Rectangle 7"/>
          <p:cNvSpPr/>
          <p:nvPr/>
        </p:nvSpPr>
        <p:spPr>
          <a:xfrm>
            <a:off x="190500" y="151223"/>
            <a:ext cx="8763000" cy="763177"/>
          </a:xfrm>
          <a:prstGeom prst="round2SameRect">
            <a:avLst>
              <a:gd name="adj1" fmla="val 50000"/>
              <a:gd name="adj2" fmla="val 50000"/>
            </a:avLst>
          </a:prstGeom>
          <a:solidFill>
            <a:schemeClr val="tx2">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endParaRPr lang="en-US" sz="2800" dirty="0">
              <a:solidFill>
                <a:srgbClr val="00B0F0"/>
              </a:solidFill>
            </a:endParaRPr>
          </a:p>
        </p:txBody>
      </p:sp>
      <p:sp>
        <p:nvSpPr>
          <p:cNvPr id="2" name="Rectangle 1"/>
          <p:cNvSpPr/>
          <p:nvPr/>
        </p:nvSpPr>
        <p:spPr>
          <a:xfrm>
            <a:off x="1981200" y="1524000"/>
            <a:ext cx="5348951" cy="1366528"/>
          </a:xfrm>
          <a:prstGeom prst="rect">
            <a:avLst/>
          </a:prstGeom>
        </p:spPr>
        <p:txBody>
          <a:bodyPr wrap="square">
            <a:spAutoFit/>
          </a:bodyPr>
          <a:lstStyle/>
          <a:p>
            <a:pPr algn="ctr" rtl="1">
              <a:lnSpc>
                <a:spcPct val="115000"/>
              </a:lnSpc>
              <a:spcAft>
                <a:spcPts val="0"/>
              </a:spcAft>
            </a:pPr>
            <a:r>
              <a:rPr lang="ar-SA" sz="7200" b="1" dirty="0">
                <a:latin typeface="Calibri" panose="020F0502020204030204" pitchFamily="34" charset="0"/>
                <a:ea typeface="Calibri" panose="020F0502020204030204" pitchFamily="34" charset="0"/>
                <a:cs typeface="Traditional Arabic" panose="02020603050405020304" pitchFamily="18" charset="-78"/>
              </a:rPr>
              <a:t>الحَجُّ عَرَفَةُ</a:t>
            </a:r>
            <a:endParaRPr lang="ms-MY" sz="72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5181600" y="6342459"/>
            <a:ext cx="3545138" cy="369332"/>
          </a:xfrm>
          <a:prstGeom prst="rect">
            <a:avLst/>
          </a:prstGeom>
        </p:spPr>
        <p:txBody>
          <a:bodyPr wrap="none">
            <a:spAutoFit/>
          </a:bodyPr>
          <a:lstStyle/>
          <a:p>
            <a:r>
              <a:rPr lang="sv-SE" b="1" spc="50" dirty="0">
                <a:ln w="11430"/>
                <a:solidFill>
                  <a:schemeClr val="tx2"/>
                </a:solidFill>
                <a:effectLst>
                  <a:outerShdw blurRad="76200" dist="50800" dir="5400000" algn="tl" rotWithShape="0">
                    <a:srgbClr val="000000">
                      <a:alpha val="65000"/>
                    </a:srgbClr>
                  </a:outerShdw>
                </a:effectLst>
              </a:rPr>
              <a:t> (Hadis riwayat Imam </a:t>
            </a:r>
            <a:r>
              <a:rPr lang="sv-SE" b="1" spc="50" dirty="0" smtClean="0">
                <a:ln w="11430"/>
                <a:solidFill>
                  <a:schemeClr val="tx2"/>
                </a:solidFill>
                <a:effectLst>
                  <a:outerShdw blurRad="76200" dist="50800" dir="5400000" algn="tl" rotWithShape="0">
                    <a:srgbClr val="000000">
                      <a:alpha val="65000"/>
                    </a:srgbClr>
                  </a:outerShdw>
                </a:effectLst>
              </a:rPr>
              <a:t>al-Tirmizi)</a:t>
            </a:r>
            <a:endParaRPr lang="ms-MY" dirty="0"/>
          </a:p>
        </p:txBody>
      </p:sp>
    </p:spTree>
    <p:extLst>
      <p:ext uri="{BB962C8B-B14F-4D97-AF65-F5344CB8AC3E}">
        <p14:creationId xmlns:p14="http://schemas.microsoft.com/office/powerpoint/2010/main" val="576370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Oval 6"/>
          <p:cNvSpPr/>
          <p:nvPr/>
        </p:nvSpPr>
        <p:spPr>
          <a:xfrm>
            <a:off x="304800" y="665224"/>
            <a:ext cx="8610600" cy="4863936"/>
          </a:xfrm>
          <a:prstGeom prst="ellipse">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Dianjurkan untuk </a:t>
            </a:r>
            <a:r>
              <a:rPr lang="ms-MY" sz="40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berdoa</a:t>
            </a:r>
            <a:r>
              <a:rPr lang="ms-MY" sz="4000" dirty="0">
                <a:ln w="18415" cmpd="sng">
                  <a:solidFill>
                    <a:srgbClr val="FFFFFF"/>
                  </a:solidFill>
                  <a:prstDash val="solid"/>
                </a:ln>
                <a:solidFill>
                  <a:srgbClr val="FFFF00"/>
                </a:solidFill>
                <a:effectLst>
                  <a:outerShdw blurRad="63500" dir="3600000" algn="tl" rotWithShape="0">
                    <a:srgbClr val="000000">
                      <a:alpha val="70000"/>
                    </a:srgbClr>
                  </a:outerShdw>
                </a:effectLst>
              </a:rPr>
              <a:t>, berpuasa, berzikir dan melakukan amalan sunat </a:t>
            </a:r>
            <a:r>
              <a:rPr lang="ms-MY" sz="4000" dirty="0">
                <a:ln w="18415" cmpd="sng">
                  <a:solidFill>
                    <a:srgbClr val="FFFFFF"/>
                  </a:solidFill>
                  <a:prstDash val="solid"/>
                </a:ln>
                <a:solidFill>
                  <a:srgbClr val="FFFFFF"/>
                </a:solidFill>
                <a:effectLst>
                  <a:outerShdw blurRad="63500" dir="3600000" algn="tl" rotWithShape="0">
                    <a:srgbClr val="000000">
                      <a:alpha val="70000"/>
                    </a:srgbClr>
                  </a:outerShdw>
                </a:effectLst>
              </a:rPr>
              <a:t>pada hari </a:t>
            </a:r>
            <a:r>
              <a:rPr lang="ms-MY"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tersebut</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laque 2"/>
          <p:cNvSpPr/>
          <p:nvPr/>
        </p:nvSpPr>
        <p:spPr>
          <a:xfrm>
            <a:off x="304800" y="457200"/>
            <a:ext cx="8610600" cy="990600"/>
          </a:xfrm>
          <a:prstGeom prst="plaque">
            <a:avLst>
              <a:gd name="adj" fmla="val 50000"/>
            </a:avLst>
          </a:prstGeom>
          <a:blipFill>
            <a:blip r:embed="rId3">
              <a:duotone>
                <a:prstClr val="black"/>
                <a:schemeClr val="accent6">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a:t>
            </a:r>
            <a:endParaRPr lang="en-US" sz="2800" dirty="0"/>
          </a:p>
        </p:txBody>
      </p:sp>
      <p:sp>
        <p:nvSpPr>
          <p:cNvPr id="4" name="Rounded Rectangle 3"/>
          <p:cNvSpPr/>
          <p:nvPr/>
        </p:nvSpPr>
        <p:spPr>
          <a:xfrm>
            <a:off x="540152" y="4648200"/>
            <a:ext cx="7994248" cy="1981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600" b="1" spc="50" dirty="0">
                <a:ln w="11430"/>
                <a:solidFill>
                  <a:schemeClr val="tx2"/>
                </a:solidFill>
                <a:effectLst>
                  <a:outerShdw blurRad="76200" dist="50800" dir="5400000" algn="tl" rotWithShape="0">
                    <a:srgbClr val="000000">
                      <a:alpha val="65000"/>
                    </a:srgbClr>
                  </a:outerShdw>
                </a:effectLst>
              </a:rPr>
              <a:t>Hari Arafah adalah satu hari yang paling banyak Allah membebaskan hamba-Nya daripada api neraka</a:t>
            </a:r>
          </a:p>
        </p:txBody>
      </p:sp>
    </p:spTree>
    <p:extLst>
      <p:ext uri="{BB962C8B-B14F-4D97-AF65-F5344CB8AC3E}">
        <p14:creationId xmlns:p14="http://schemas.microsoft.com/office/powerpoint/2010/main" val="102210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22" presetClass="entr" presetSubtype="4" fill="hold" grpId="0" nodeType="withEffect">
                                  <p:stCondLst>
                                    <p:cond delay="40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12406629</TotalTime>
  <Words>1078</Words>
  <Application>Microsoft Office PowerPoint</Application>
  <PresentationFormat>On-screen Show (4:3)</PresentationFormat>
  <Paragraphs>143</Paragraphs>
  <Slides>38</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38</vt:i4>
      </vt:variant>
    </vt:vector>
  </HeadingPairs>
  <TitlesOfParts>
    <vt:vector size="54" baseType="lpstr">
      <vt:lpstr>Arial Unicode MS</vt:lpstr>
      <vt:lpstr>Aharoni</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396</cp:revision>
  <dcterms:created xsi:type="dcterms:W3CDTF">2017-12-24T04:47:57Z</dcterms:created>
  <dcterms:modified xsi:type="dcterms:W3CDTF">2022-07-05T22:27:36Z</dcterms:modified>
</cp:coreProperties>
</file>